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8"/>
  </p:handoutMasterIdLst>
  <p:sldIdLst>
    <p:sldId id="256" r:id="rId2"/>
    <p:sldId id="289" r:id="rId3"/>
    <p:sldId id="270" r:id="rId4"/>
    <p:sldId id="275" r:id="rId5"/>
    <p:sldId id="273" r:id="rId6"/>
    <p:sldId id="274" r:id="rId7"/>
    <p:sldId id="257" r:id="rId8"/>
    <p:sldId id="267" r:id="rId9"/>
    <p:sldId id="260" r:id="rId10"/>
    <p:sldId id="261" r:id="rId11"/>
    <p:sldId id="266" r:id="rId12"/>
    <p:sldId id="269" r:id="rId13"/>
    <p:sldId id="262" r:id="rId14"/>
    <p:sldId id="288" r:id="rId15"/>
    <p:sldId id="264" r:id="rId16"/>
    <p:sldId id="276" r:id="rId17"/>
    <p:sldId id="284" r:id="rId18"/>
    <p:sldId id="279" r:id="rId19"/>
    <p:sldId id="285" r:id="rId20"/>
    <p:sldId id="280" r:id="rId21"/>
    <p:sldId id="281" r:id="rId22"/>
    <p:sldId id="286" r:id="rId23"/>
    <p:sldId id="282" r:id="rId24"/>
    <p:sldId id="287" r:id="rId25"/>
    <p:sldId id="283" r:id="rId26"/>
    <p:sldId id="290"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18" autoAdjust="0"/>
    <p:restoredTop sz="94660"/>
  </p:normalViewPr>
  <p:slideViewPr>
    <p:cSldViewPr snapToGrid="0">
      <p:cViewPr varScale="1">
        <p:scale>
          <a:sx n="112" d="100"/>
          <a:sy n="112" d="100"/>
        </p:scale>
        <p:origin x="120"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file:///\\192.168.10.10\redirected%20folders\ckarch\Documents\Budget%20Presentation%20Spreadshee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3" Type="http://schemas.openxmlformats.org/officeDocument/2006/relationships/oleObject" Target="file:///\\192.168.10.10\redirected%20folders\ckarch\Documents\Budget%20Presentation%20Spreadsheet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Sheet4!$E$1</c:f>
              <c:strCache>
                <c:ptCount val="1"/>
                <c:pt idx="0">
                  <c:v>Projected Year End</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83D-4CD6-84E1-5826FBA63F0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83D-4CD6-84E1-5826FBA63F0B}"/>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583D-4CD6-84E1-5826FBA63F0B}"/>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583D-4CD6-84E1-5826FBA63F0B}"/>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583D-4CD6-84E1-5826FBA63F0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Sheet4!$A$2:$A$6</c:f>
              <c:strCache>
                <c:ptCount val="5"/>
                <c:pt idx="0">
                  <c:v>General Fund</c:v>
                </c:pt>
                <c:pt idx="1">
                  <c:v>Water Utility Fund</c:v>
                </c:pt>
                <c:pt idx="2">
                  <c:v>Mineola EDC</c:v>
                </c:pt>
                <c:pt idx="3">
                  <c:v>Natural Resources</c:v>
                </c:pt>
                <c:pt idx="4">
                  <c:v>Marketing &amp; Tourism</c:v>
                </c:pt>
              </c:strCache>
            </c:strRef>
          </c:cat>
          <c:val>
            <c:numRef>
              <c:f>Sheet4!$E$2:$E$6</c:f>
              <c:numCache>
                <c:formatCode>_("$"* #,##0.00_);_("$"* \(#,##0.00\);_("$"* "-"??_);_(@_)</c:formatCode>
                <c:ptCount val="5"/>
                <c:pt idx="0">
                  <c:v>1999886.04</c:v>
                </c:pt>
                <c:pt idx="1">
                  <c:v>1449775.4900000002</c:v>
                </c:pt>
                <c:pt idx="2">
                  <c:v>1046585.23</c:v>
                </c:pt>
                <c:pt idx="3">
                  <c:v>53780.19</c:v>
                </c:pt>
                <c:pt idx="4">
                  <c:v>12725.089999999997</c:v>
                </c:pt>
              </c:numCache>
            </c:numRef>
          </c:val>
          <c:extLst>
            <c:ext xmlns:c16="http://schemas.microsoft.com/office/drawing/2014/chart" uri="{C3380CC4-5D6E-409C-BE32-E72D297353CC}">
              <c16:uniqueId val="{0000000A-583D-4CD6-84E1-5826FBA63F0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Sheet5!$B$25</c:f>
              <c:strCache>
                <c:ptCount val="1"/>
                <c:pt idx="0">
                  <c:v>Levy Amount</c:v>
                </c:pt>
              </c:strCache>
            </c:strRef>
          </c:tx>
          <c:spPr>
            <a:solidFill>
              <a:schemeClr val="accent1"/>
            </a:solidFill>
            <a:ln>
              <a:noFill/>
            </a:ln>
            <a:effectLst/>
          </c:spPr>
          <c:invertIfNegative val="0"/>
          <c:cat>
            <c:strRef>
              <c:f>Sheet5!$A$26:$A$40</c:f>
              <c:strCache>
                <c:ptCount val="15"/>
                <c:pt idx="0">
                  <c:v>Benham &amp; Company Inc</c:v>
                </c:pt>
                <c:pt idx="1">
                  <c:v>Sanderson Farms Inc</c:v>
                </c:pt>
                <c:pt idx="2">
                  <c:v>Wal-Mart Property Tax Dept</c:v>
                </c:pt>
                <c:pt idx="3">
                  <c:v>CMM Mineola LLC</c:v>
                </c:pt>
                <c:pt idx="4">
                  <c:v>AOM Apartments LLC A Texas Limited Lia</c:v>
                </c:pt>
                <c:pt idx="5">
                  <c:v>AEP Southwestern Elec Power Co</c:v>
                </c:pt>
                <c:pt idx="6">
                  <c:v>Suddenlink Communications</c:v>
                </c:pt>
                <c:pt idx="7">
                  <c:v>Dow Autoplex</c:v>
                </c:pt>
                <c:pt idx="8">
                  <c:v>ETAS Metal Roof &amp; Wall Systems</c:v>
                </c:pt>
                <c:pt idx="9">
                  <c:v>Toliver Ford Mineola LLC</c:v>
                </c:pt>
                <c:pt idx="10">
                  <c:v>Toliver CDJR Mineola</c:v>
                </c:pt>
                <c:pt idx="11">
                  <c:v>Union Pacific Railroad Company</c:v>
                </c:pt>
                <c:pt idx="12">
                  <c:v>Dow James Edmund Jr</c:v>
                </c:pt>
                <c:pt idx="13">
                  <c:v>Brookshires Food Store #31</c:v>
                </c:pt>
                <c:pt idx="14">
                  <c:v>Wood County National Bank</c:v>
                </c:pt>
              </c:strCache>
            </c:strRef>
          </c:cat>
          <c:val>
            <c:numRef>
              <c:f>Sheet5!$B$26:$B$40</c:f>
              <c:numCache>
                <c:formatCode>_("$"* #,##0.00_);_("$"* \(#,##0.00\);_("$"* "-"??_);_(@_)</c:formatCode>
                <c:ptCount val="15"/>
                <c:pt idx="0">
                  <c:v>54185.43</c:v>
                </c:pt>
                <c:pt idx="1">
                  <c:v>49823.33</c:v>
                </c:pt>
                <c:pt idx="2">
                  <c:v>44637.630000000005</c:v>
                </c:pt>
                <c:pt idx="3">
                  <c:v>44184.03</c:v>
                </c:pt>
                <c:pt idx="4">
                  <c:v>26458.67</c:v>
                </c:pt>
                <c:pt idx="5">
                  <c:v>22493.01</c:v>
                </c:pt>
                <c:pt idx="6">
                  <c:v>17757.75</c:v>
                </c:pt>
                <c:pt idx="7">
                  <c:v>16649.240000000002</c:v>
                </c:pt>
                <c:pt idx="8">
                  <c:v>13311.73</c:v>
                </c:pt>
                <c:pt idx="9">
                  <c:v>11363.29</c:v>
                </c:pt>
                <c:pt idx="10">
                  <c:v>11222.84</c:v>
                </c:pt>
                <c:pt idx="11">
                  <c:v>8235.36</c:v>
                </c:pt>
                <c:pt idx="12">
                  <c:v>8161.18</c:v>
                </c:pt>
                <c:pt idx="13">
                  <c:v>8152.21</c:v>
                </c:pt>
                <c:pt idx="14">
                  <c:v>7268.13</c:v>
                </c:pt>
              </c:numCache>
            </c:numRef>
          </c:val>
          <c:extLst>
            <c:ext xmlns:c16="http://schemas.microsoft.com/office/drawing/2014/chart" uri="{C3380CC4-5D6E-409C-BE32-E72D297353CC}">
              <c16:uniqueId val="{00000000-F988-4955-8DA0-43D9E973836A}"/>
            </c:ext>
          </c:extLst>
        </c:ser>
        <c:dLbls>
          <c:showLegendKey val="0"/>
          <c:showVal val="0"/>
          <c:showCatName val="0"/>
          <c:showSerName val="0"/>
          <c:showPercent val="0"/>
          <c:showBubbleSize val="0"/>
        </c:dLbls>
        <c:gapWidth val="182"/>
        <c:axId val="581930664"/>
        <c:axId val="581932960"/>
      </c:barChart>
      <c:catAx>
        <c:axId val="5819306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1932960"/>
        <c:crosses val="autoZero"/>
        <c:auto val="1"/>
        <c:lblAlgn val="ctr"/>
        <c:lblOffset val="100"/>
        <c:noMultiLvlLbl val="0"/>
      </c:catAx>
      <c:valAx>
        <c:axId val="581932960"/>
        <c:scaling>
          <c:orientation val="minMax"/>
        </c:scaling>
        <c:delete val="0"/>
        <c:axPos val="b"/>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1930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b="0" i="0" u="none" strike="noStrike" baseline="0">
                <a:solidFill>
                  <a:srgbClr val="333333"/>
                </a:solidFill>
                <a:latin typeface="Calibri"/>
                <a:ea typeface="Calibri"/>
                <a:cs typeface="Calibri"/>
              </a:defRPr>
            </a:pPr>
            <a:r>
              <a:rPr lang="en-US"/>
              <a:t>Yearly Sales Tax Total</a:t>
            </a:r>
          </a:p>
        </c:rich>
      </c:tx>
      <c:overlay val="0"/>
      <c:spPr>
        <a:noFill/>
        <a:ln w="25400">
          <a:noFill/>
        </a:ln>
      </c:spPr>
    </c:title>
    <c:autoTitleDeleted val="0"/>
    <c:plotArea>
      <c:layout/>
      <c:areaChart>
        <c:grouping val="standard"/>
        <c:varyColors val="0"/>
        <c:ser>
          <c:idx val="0"/>
          <c:order val="0"/>
          <c:tx>
            <c:strRef>
              <c:f>worksheet1!$N$1</c:f>
              <c:strCache>
                <c:ptCount val="1"/>
                <c:pt idx="0">
                  <c:v>Total</c:v>
                </c:pt>
              </c:strCache>
            </c:strRef>
          </c:tx>
          <c:spPr>
            <a:ln w="28575" cap="rnd">
              <a:solidFill>
                <a:schemeClr val="accent1"/>
              </a:solidFill>
              <a:round/>
            </a:ln>
            <a:effectLst/>
          </c:spPr>
          <c:trendline>
            <c:spPr>
              <a:ln w="19050" cap="rnd">
                <a:solidFill>
                  <a:schemeClr val="accent1"/>
                </a:solidFill>
                <a:prstDash val="sysDot"/>
              </a:ln>
              <a:effectLst/>
            </c:spPr>
            <c:trendlineType val="linear"/>
            <c:dispRSqr val="0"/>
            <c:dispEq val="0"/>
          </c:trendline>
          <c:cat>
            <c:strRef>
              <c:f>worksheet1!$A$28:$A$36</c:f>
              <c:strCache>
                <c:ptCount val="9"/>
                <c:pt idx="0">
                  <c:v>FY 2012-2013</c:v>
                </c:pt>
                <c:pt idx="1">
                  <c:v>FY 2013-2014</c:v>
                </c:pt>
                <c:pt idx="2">
                  <c:v>FY 2014-2015</c:v>
                </c:pt>
                <c:pt idx="3">
                  <c:v>FY 2015-2016</c:v>
                </c:pt>
                <c:pt idx="4">
                  <c:v>FY 2016-2017</c:v>
                </c:pt>
                <c:pt idx="5">
                  <c:v>FY 2017-2018</c:v>
                </c:pt>
                <c:pt idx="6">
                  <c:v>FY 2018-2019</c:v>
                </c:pt>
                <c:pt idx="7">
                  <c:v>FY 2019-2020</c:v>
                </c:pt>
                <c:pt idx="8">
                  <c:v>FY 2020-2021</c:v>
                </c:pt>
              </c:strCache>
            </c:strRef>
          </c:cat>
          <c:val>
            <c:numRef>
              <c:f>worksheet1!$N$28:$N$36</c:f>
              <c:numCache>
                <c:formatCode>#,##0.00</c:formatCode>
                <c:ptCount val="9"/>
                <c:pt idx="0">
                  <c:v>1716985.9599999997</c:v>
                </c:pt>
                <c:pt idx="1">
                  <c:v>1712298.05</c:v>
                </c:pt>
                <c:pt idx="2">
                  <c:v>1759722.63</c:v>
                </c:pt>
                <c:pt idx="3">
                  <c:v>1849346.2400000002</c:v>
                </c:pt>
                <c:pt idx="4">
                  <c:v>1963312.15</c:v>
                </c:pt>
                <c:pt idx="5">
                  <c:v>2025597.7699999998</c:v>
                </c:pt>
                <c:pt idx="6">
                  <c:v>2166617.7400000002</c:v>
                </c:pt>
                <c:pt idx="7">
                  <c:v>2371910.6300000004</c:v>
                </c:pt>
                <c:pt idx="8">
                  <c:v>2528330.13</c:v>
                </c:pt>
              </c:numCache>
            </c:numRef>
          </c:val>
          <c:extLst>
            <c:ext xmlns:c16="http://schemas.microsoft.com/office/drawing/2014/chart" uri="{C3380CC4-5D6E-409C-BE32-E72D297353CC}">
              <c16:uniqueId val="{00000000-58E1-477C-A91B-A42964FA0B99}"/>
            </c:ext>
          </c:extLst>
        </c:ser>
        <c:dLbls>
          <c:showLegendKey val="0"/>
          <c:showVal val="0"/>
          <c:showCatName val="0"/>
          <c:showSerName val="0"/>
          <c:showPercent val="0"/>
          <c:showBubbleSize val="0"/>
        </c:dLbls>
        <c:axId val="523391080"/>
        <c:axId val="1"/>
      </c:areaChart>
      <c:catAx>
        <c:axId val="523391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vert="horz"/>
          <a:lstStyle/>
          <a:p>
            <a:pPr>
              <a:defRPr sz="900" b="0" i="0" u="none" strike="noStrike" baseline="0">
                <a:solidFill>
                  <a:srgbClr val="333333"/>
                </a:solidFill>
                <a:latin typeface="Calibri"/>
                <a:ea typeface="Calibri"/>
                <a:cs typeface="Calibri"/>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ln w="9525">
            <a:noFill/>
          </a:ln>
        </c:spPr>
        <c:txPr>
          <a:bodyPr rot="0" vert="horz"/>
          <a:lstStyle/>
          <a:p>
            <a:pPr>
              <a:defRPr sz="900" b="0" i="0" u="none" strike="noStrike" baseline="0">
                <a:solidFill>
                  <a:srgbClr val="333333"/>
                </a:solidFill>
                <a:latin typeface="Calibri"/>
                <a:ea typeface="Calibri"/>
                <a:cs typeface="Calibri"/>
              </a:defRPr>
            </a:pPr>
            <a:endParaRPr lang="en-US"/>
          </a:p>
        </c:txPr>
        <c:crossAx val="523391080"/>
        <c:crosses val="autoZero"/>
        <c:crossBetween val="midCat"/>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Sales Tax by Category</a:t>
            </a:r>
          </a:p>
          <a:p>
            <a:pPr>
              <a:defRPr sz="1400" b="0" i="0" u="none" strike="noStrike" kern="1200" spc="0" baseline="0">
                <a:solidFill>
                  <a:schemeClr val="tx1">
                    <a:lumMod val="65000"/>
                    <a:lumOff val="35000"/>
                  </a:schemeClr>
                </a:solidFill>
                <a:latin typeface="+mn-lt"/>
                <a:ea typeface="+mn-ea"/>
                <a:cs typeface="+mn-cs"/>
              </a:defRPr>
            </a:pPr>
            <a:r>
              <a:rPr lang="en-US"/>
              <a:t>Total Paid Jan 2021-May 2022</a:t>
            </a:r>
          </a:p>
        </c:rich>
      </c:tx>
      <c:overlay val="0"/>
      <c:spPr>
        <a:noFill/>
        <a:ln>
          <a:noFill/>
        </a:ln>
        <a:effectLst/>
      </c:spPr>
    </c:title>
    <c:autoTitleDeleted val="0"/>
    <c:plotArea>
      <c:layout/>
      <c:pieChart>
        <c:varyColors val="1"/>
        <c:ser>
          <c:idx val="0"/>
          <c:order val="0"/>
          <c:tx>
            <c:strRef>
              <c:f>Sheet1!$B$1</c:f>
              <c:strCache>
                <c:ptCount val="1"/>
                <c:pt idx="0">
                  <c:v>Sum Total Paid Jan 2021-May 2022</c:v>
                </c:pt>
              </c:strCache>
            </c:strRef>
          </c:tx>
          <c:dPt>
            <c:idx val="0"/>
            <c:bubble3D val="0"/>
            <c:spPr>
              <a:solidFill>
                <a:schemeClr val="accent5">
                  <a:lumMod val="60000"/>
                </a:schemeClr>
              </a:solidFill>
              <a:ln w="9525">
                <a:solidFill>
                  <a:schemeClr val="lt1"/>
                </a:solidFill>
              </a:ln>
              <a:effectLst/>
            </c:spPr>
            <c:extLst>
              <c:ext xmlns:c16="http://schemas.microsoft.com/office/drawing/2014/chart" uri="{C3380CC4-5D6E-409C-BE32-E72D297353CC}">
                <c16:uniqueId val="{00000001-B1FC-407A-B0E6-6E3862233DF4}"/>
              </c:ext>
            </c:extLst>
          </c:dPt>
          <c:dPt>
            <c:idx val="1"/>
            <c:bubble3D val="0"/>
            <c:spPr>
              <a:solidFill>
                <a:schemeClr val="accent1"/>
              </a:solidFill>
              <a:ln w="9525">
                <a:solidFill>
                  <a:schemeClr val="lt1"/>
                </a:solidFill>
              </a:ln>
              <a:effectLst/>
            </c:spPr>
            <c:extLst>
              <c:ext xmlns:c16="http://schemas.microsoft.com/office/drawing/2014/chart" uri="{C3380CC4-5D6E-409C-BE32-E72D297353CC}">
                <c16:uniqueId val="{00000003-B1FC-407A-B0E6-6E3862233DF4}"/>
              </c:ext>
            </c:extLst>
          </c:dPt>
          <c:dPt>
            <c:idx val="2"/>
            <c:bubble3D val="0"/>
            <c:spPr>
              <a:solidFill>
                <a:schemeClr val="accent2"/>
              </a:solidFill>
              <a:ln w="9525">
                <a:solidFill>
                  <a:schemeClr val="lt1"/>
                </a:solidFill>
              </a:ln>
              <a:effectLst/>
            </c:spPr>
            <c:extLst>
              <c:ext xmlns:c16="http://schemas.microsoft.com/office/drawing/2014/chart" uri="{C3380CC4-5D6E-409C-BE32-E72D297353CC}">
                <c16:uniqueId val="{00000005-B1FC-407A-B0E6-6E3862233DF4}"/>
              </c:ext>
            </c:extLst>
          </c:dPt>
          <c:dPt>
            <c:idx val="3"/>
            <c:bubble3D val="0"/>
            <c:spPr>
              <a:solidFill>
                <a:schemeClr val="accent3"/>
              </a:solidFill>
              <a:ln w="9525">
                <a:solidFill>
                  <a:schemeClr val="lt1"/>
                </a:solidFill>
              </a:ln>
              <a:effectLst/>
            </c:spPr>
            <c:extLst>
              <c:ext xmlns:c16="http://schemas.microsoft.com/office/drawing/2014/chart" uri="{C3380CC4-5D6E-409C-BE32-E72D297353CC}">
                <c16:uniqueId val="{00000007-B1FC-407A-B0E6-6E3862233DF4}"/>
              </c:ext>
            </c:extLst>
          </c:dPt>
          <c:dPt>
            <c:idx val="4"/>
            <c:bubble3D val="0"/>
            <c:spPr>
              <a:solidFill>
                <a:schemeClr val="accent4"/>
              </a:solidFill>
              <a:ln w="9525">
                <a:solidFill>
                  <a:schemeClr val="lt1"/>
                </a:solidFill>
              </a:ln>
              <a:effectLst/>
            </c:spPr>
            <c:extLst>
              <c:ext xmlns:c16="http://schemas.microsoft.com/office/drawing/2014/chart" uri="{C3380CC4-5D6E-409C-BE32-E72D297353CC}">
                <c16:uniqueId val="{00000009-B1FC-407A-B0E6-6E3862233DF4}"/>
              </c:ext>
            </c:extLst>
          </c:dPt>
          <c:dPt>
            <c:idx val="5"/>
            <c:bubble3D val="0"/>
            <c:spPr>
              <a:solidFill>
                <a:schemeClr val="accent5"/>
              </a:solidFill>
              <a:ln w="9525">
                <a:solidFill>
                  <a:schemeClr val="lt1"/>
                </a:solidFill>
              </a:ln>
              <a:effectLst/>
            </c:spPr>
            <c:extLst>
              <c:ext xmlns:c16="http://schemas.microsoft.com/office/drawing/2014/chart" uri="{C3380CC4-5D6E-409C-BE32-E72D297353CC}">
                <c16:uniqueId val="{0000000B-B1FC-407A-B0E6-6E3862233DF4}"/>
              </c:ext>
            </c:extLst>
          </c:dPt>
          <c:dPt>
            <c:idx val="6"/>
            <c:bubble3D val="0"/>
            <c:spPr>
              <a:solidFill>
                <a:schemeClr val="accent6"/>
              </a:solidFill>
              <a:ln w="9525">
                <a:solidFill>
                  <a:schemeClr val="lt1"/>
                </a:solidFill>
              </a:ln>
              <a:effectLst/>
            </c:spPr>
            <c:extLst>
              <c:ext xmlns:c16="http://schemas.microsoft.com/office/drawing/2014/chart" uri="{C3380CC4-5D6E-409C-BE32-E72D297353CC}">
                <c16:uniqueId val="{0000000D-B1FC-407A-B0E6-6E3862233DF4}"/>
              </c:ext>
            </c:extLst>
          </c:dPt>
          <c:dPt>
            <c:idx val="7"/>
            <c:bubble3D val="0"/>
            <c:spPr>
              <a:solidFill>
                <a:schemeClr val="accent1">
                  <a:lumMod val="60000"/>
                </a:schemeClr>
              </a:solidFill>
              <a:ln w="9525">
                <a:solidFill>
                  <a:schemeClr val="lt1"/>
                </a:solidFill>
              </a:ln>
              <a:effectLst/>
            </c:spPr>
            <c:extLst>
              <c:ext xmlns:c16="http://schemas.microsoft.com/office/drawing/2014/chart" uri="{C3380CC4-5D6E-409C-BE32-E72D297353CC}">
                <c16:uniqueId val="{0000000F-B1FC-407A-B0E6-6E3862233DF4}"/>
              </c:ext>
            </c:extLst>
          </c:dPt>
          <c:dPt>
            <c:idx val="8"/>
            <c:bubble3D val="0"/>
            <c:spPr>
              <a:solidFill>
                <a:schemeClr val="accent2">
                  <a:lumMod val="60000"/>
                </a:schemeClr>
              </a:solidFill>
              <a:ln w="9525">
                <a:solidFill>
                  <a:schemeClr val="lt1"/>
                </a:solidFill>
              </a:ln>
              <a:effectLst/>
            </c:spPr>
            <c:extLst>
              <c:ext xmlns:c16="http://schemas.microsoft.com/office/drawing/2014/chart" uri="{C3380CC4-5D6E-409C-BE32-E72D297353CC}">
                <c16:uniqueId val="{00000011-B1FC-407A-B0E6-6E3862233DF4}"/>
              </c:ext>
            </c:extLst>
          </c:dPt>
          <c:dPt>
            <c:idx val="9"/>
            <c:bubble3D val="0"/>
            <c:spPr>
              <a:solidFill>
                <a:schemeClr val="accent3">
                  <a:lumMod val="60000"/>
                </a:schemeClr>
              </a:solidFill>
              <a:ln w="9525">
                <a:solidFill>
                  <a:schemeClr val="lt1"/>
                </a:solidFill>
              </a:ln>
              <a:effectLst/>
            </c:spPr>
            <c:extLst>
              <c:ext xmlns:c16="http://schemas.microsoft.com/office/drawing/2014/chart" uri="{C3380CC4-5D6E-409C-BE32-E72D297353CC}">
                <c16:uniqueId val="{00000013-B1FC-407A-B0E6-6E3862233DF4}"/>
              </c:ext>
            </c:extLst>
          </c:dPt>
          <c:dPt>
            <c:idx val="10"/>
            <c:bubble3D val="0"/>
            <c:spPr>
              <a:solidFill>
                <a:schemeClr val="accent4">
                  <a:lumMod val="60000"/>
                </a:schemeClr>
              </a:solidFill>
              <a:ln w="9525">
                <a:solidFill>
                  <a:schemeClr val="lt1"/>
                </a:solidFill>
              </a:ln>
              <a:effectLst/>
            </c:spPr>
            <c:extLst>
              <c:ext xmlns:c16="http://schemas.microsoft.com/office/drawing/2014/chart" uri="{C3380CC4-5D6E-409C-BE32-E72D297353CC}">
                <c16:uniqueId val="{00000015-B1FC-407A-B0E6-6E3862233DF4}"/>
              </c:ext>
            </c:extLst>
          </c:dPt>
          <c:cat>
            <c:strRef>
              <c:f>Sheet1!$A$2:$A$12</c:f>
              <c:strCache>
                <c:ptCount val="11"/>
                <c:pt idx="0">
                  <c:v>All Other Categories</c:v>
                </c:pt>
                <c:pt idx="1">
                  <c:v>Department Stores</c:v>
                </c:pt>
                <c:pt idx="2">
                  <c:v>Full Service Resturants</c:v>
                </c:pt>
                <c:pt idx="3">
                  <c:v>Prefabricated Metal Buildings &amp; Component Mfg</c:v>
                </c:pt>
                <c:pt idx="4">
                  <c:v>Other Building Material Dealers</c:v>
                </c:pt>
                <c:pt idx="5">
                  <c:v>Gasoline Stations w/Convience Stores</c:v>
                </c:pt>
                <c:pt idx="6">
                  <c:v>Electronic Shopping and Mail-Order Houses</c:v>
                </c:pt>
                <c:pt idx="7">
                  <c:v>Limited Service Resturants</c:v>
                </c:pt>
                <c:pt idx="8">
                  <c:v>All Other General Merchandise Stores</c:v>
                </c:pt>
                <c:pt idx="9">
                  <c:v>Power &amp; Communication Line &amp; Related Structures</c:v>
                </c:pt>
                <c:pt idx="10">
                  <c:v>Nursery, Garden Center, &amp; Farm Supply</c:v>
                </c:pt>
              </c:strCache>
            </c:strRef>
          </c:cat>
          <c:val>
            <c:numRef>
              <c:f>Sheet1!$B$2:$B$12</c:f>
              <c:numCache>
                <c:formatCode>_("$"* #,##0.00_);_("$"* \(#,##0.00\);_("$"* "-"??_);_(@_)</c:formatCode>
                <c:ptCount val="11"/>
                <c:pt idx="0">
                  <c:v>1175417.3500000001</c:v>
                </c:pt>
                <c:pt idx="1">
                  <c:v>981761.26</c:v>
                </c:pt>
                <c:pt idx="2">
                  <c:v>365924.86</c:v>
                </c:pt>
                <c:pt idx="3">
                  <c:v>333213.61</c:v>
                </c:pt>
                <c:pt idx="4">
                  <c:v>183735.47</c:v>
                </c:pt>
                <c:pt idx="5">
                  <c:v>164640.47</c:v>
                </c:pt>
                <c:pt idx="6">
                  <c:v>135830.62</c:v>
                </c:pt>
                <c:pt idx="7">
                  <c:v>131300.60999999999</c:v>
                </c:pt>
                <c:pt idx="8">
                  <c:v>123992.42</c:v>
                </c:pt>
                <c:pt idx="9">
                  <c:v>112238.78</c:v>
                </c:pt>
                <c:pt idx="10">
                  <c:v>104962.72</c:v>
                </c:pt>
              </c:numCache>
            </c:numRef>
          </c:val>
          <c:extLst>
            <c:ext xmlns:c16="http://schemas.microsoft.com/office/drawing/2014/chart" uri="{C3380CC4-5D6E-409C-BE32-E72D297353CC}">
              <c16:uniqueId val="{00000016-B1FC-407A-B0E6-6E3862233DF4}"/>
            </c:ext>
          </c:extLst>
        </c:ser>
        <c:dLbls>
          <c:dLblPos val="bestFit"/>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Sum Total Paid Jan 2021-May 2022</c:v>
                </c:pt>
              </c:strCache>
            </c:strRef>
          </c:tx>
          <c:spPr>
            <a:pattFill prst="narVert">
              <a:fgClr>
                <a:schemeClr val="accent1"/>
              </a:fgClr>
              <a:bgClr>
                <a:schemeClr val="accent1">
                  <a:lumMod val="20000"/>
                  <a:lumOff val="80000"/>
                </a:schemeClr>
              </a:bgClr>
            </a:pattFill>
            <a:ln>
              <a:noFill/>
            </a:ln>
            <a:effectLst>
              <a:innerShdw blurRad="114300">
                <a:schemeClr val="accent1"/>
              </a:innerShdw>
            </a:effectLst>
          </c:spPr>
          <c:invertIfNegative val="0"/>
          <c:cat>
            <c:strRef>
              <c:f>Sheet1!$A$2:$A$12</c:f>
              <c:strCache>
                <c:ptCount val="11"/>
                <c:pt idx="0">
                  <c:v>All Other Categories</c:v>
                </c:pt>
                <c:pt idx="1">
                  <c:v>Department Stores</c:v>
                </c:pt>
                <c:pt idx="2">
                  <c:v>Full Service Resturants</c:v>
                </c:pt>
                <c:pt idx="3">
                  <c:v>Prefabricated Metal Buildings &amp; Component Mfg</c:v>
                </c:pt>
                <c:pt idx="4">
                  <c:v>Other Building Material Dealers</c:v>
                </c:pt>
                <c:pt idx="5">
                  <c:v>Gasoline Stations w/Convience Stores</c:v>
                </c:pt>
                <c:pt idx="6">
                  <c:v>Electronic Shopping and Mail-Order Houses</c:v>
                </c:pt>
                <c:pt idx="7">
                  <c:v>Limited Service Resturants</c:v>
                </c:pt>
                <c:pt idx="8">
                  <c:v>All Other General Merchandise Stores</c:v>
                </c:pt>
                <c:pt idx="9">
                  <c:v>Power &amp; Communication Line &amp; Related Structures</c:v>
                </c:pt>
                <c:pt idx="10">
                  <c:v>Nursery, Garden Center, &amp; Farm Supply</c:v>
                </c:pt>
              </c:strCache>
            </c:strRef>
          </c:cat>
          <c:val>
            <c:numRef>
              <c:f>Sheet1!$B$2:$B$12</c:f>
              <c:numCache>
                <c:formatCode>_("$"* #,##0.00_);_("$"* \(#,##0.00\);_("$"* "-"??_);_(@_)</c:formatCode>
                <c:ptCount val="11"/>
                <c:pt idx="0">
                  <c:v>1175417.3500000001</c:v>
                </c:pt>
                <c:pt idx="1">
                  <c:v>981761.26</c:v>
                </c:pt>
                <c:pt idx="2">
                  <c:v>365924.86</c:v>
                </c:pt>
                <c:pt idx="3">
                  <c:v>333213.61</c:v>
                </c:pt>
                <c:pt idx="4">
                  <c:v>183735.47</c:v>
                </c:pt>
                <c:pt idx="5">
                  <c:v>164640.47</c:v>
                </c:pt>
                <c:pt idx="6">
                  <c:v>135830.62</c:v>
                </c:pt>
                <c:pt idx="7">
                  <c:v>131300.60999999999</c:v>
                </c:pt>
                <c:pt idx="8">
                  <c:v>123992.42</c:v>
                </c:pt>
                <c:pt idx="9">
                  <c:v>112238.78</c:v>
                </c:pt>
                <c:pt idx="10">
                  <c:v>104962.72</c:v>
                </c:pt>
              </c:numCache>
            </c:numRef>
          </c:val>
          <c:extLst>
            <c:ext xmlns:c16="http://schemas.microsoft.com/office/drawing/2014/chart" uri="{C3380CC4-5D6E-409C-BE32-E72D297353CC}">
              <c16:uniqueId val="{00000000-8CF6-43B8-8E3B-3C480FCAF787}"/>
            </c:ext>
          </c:extLst>
        </c:ser>
        <c:dLbls>
          <c:showLegendKey val="0"/>
          <c:showVal val="0"/>
          <c:showCatName val="0"/>
          <c:showSerName val="0"/>
          <c:showPercent val="0"/>
          <c:showBubbleSize val="0"/>
        </c:dLbls>
        <c:gapWidth val="227"/>
        <c:overlap val="-48"/>
        <c:axId val="573167816"/>
        <c:axId val="573158304"/>
      </c:barChart>
      <c:catAx>
        <c:axId val="573167816"/>
        <c:scaling>
          <c:orientation val="minMax"/>
        </c:scaling>
        <c:delete val="0"/>
        <c:axPos val="l"/>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3158304"/>
        <c:crosses val="autoZero"/>
        <c:auto val="1"/>
        <c:lblAlgn val="ctr"/>
        <c:lblOffset val="100"/>
        <c:noMultiLvlLbl val="0"/>
      </c:catAx>
      <c:valAx>
        <c:axId val="573158304"/>
        <c:scaling>
          <c:orientation val="minMax"/>
        </c:scaling>
        <c:delete val="0"/>
        <c:axPos val="b"/>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3167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57FBAAE-4898-43E3-B8C2-57DC3DEC0D39}" type="datetimeFigureOut">
              <a:rPr lang="en-US" smtClean="0"/>
              <a:t>6/6/2022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E3C8E65-2495-4E98-A25B-5C018E690EFA}" type="slidenum">
              <a:rPr lang="en-US" smtClean="0"/>
              <a:t>‹#›</a:t>
            </a:fld>
            <a:endParaRPr lang="en-US"/>
          </a:p>
        </p:txBody>
      </p:sp>
    </p:spTree>
    <p:extLst>
      <p:ext uri="{BB962C8B-B14F-4D97-AF65-F5344CB8AC3E}">
        <p14:creationId xmlns:p14="http://schemas.microsoft.com/office/powerpoint/2010/main" val="41525340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6/6/2022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6/6/2022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6/6/2022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orrowrenewable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City of Mineola</a:t>
            </a:r>
            <a:endParaRPr lang="en-US" dirty="0"/>
          </a:p>
        </p:txBody>
      </p:sp>
      <p:sp>
        <p:nvSpPr>
          <p:cNvPr id="3" name="Subtitle 2"/>
          <p:cNvSpPr>
            <a:spLocks noGrp="1"/>
          </p:cNvSpPr>
          <p:nvPr>
            <p:ph type="subTitle" idx="1"/>
          </p:nvPr>
        </p:nvSpPr>
        <p:spPr/>
        <p:txBody>
          <a:bodyPr/>
          <a:lstStyle/>
          <a:p>
            <a:r>
              <a:rPr lang="en-US" dirty="0" smtClean="0"/>
              <a:t>Fiscal year 2023 budget presentation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623" y="164988"/>
            <a:ext cx="2873711" cy="2193673"/>
          </a:xfrm>
          <a:prstGeom prst="rect">
            <a:avLst/>
          </a:prstGeom>
        </p:spPr>
      </p:pic>
    </p:spTree>
    <p:extLst>
      <p:ext uri="{BB962C8B-B14F-4D97-AF65-F5344CB8AC3E}">
        <p14:creationId xmlns:p14="http://schemas.microsoft.com/office/powerpoint/2010/main" val="784459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needs/capital expenditures</a:t>
            </a:r>
            <a:endParaRPr lang="en-US" dirty="0"/>
          </a:p>
        </p:txBody>
      </p:sp>
      <p:sp>
        <p:nvSpPr>
          <p:cNvPr id="3" name="Content Placeholder 2"/>
          <p:cNvSpPr>
            <a:spLocks noGrp="1"/>
          </p:cNvSpPr>
          <p:nvPr>
            <p:ph idx="1"/>
          </p:nvPr>
        </p:nvSpPr>
        <p:spPr>
          <a:xfrm>
            <a:off x="1512916" y="1920240"/>
            <a:ext cx="9541938" cy="4156364"/>
          </a:xfrm>
        </p:spPr>
        <p:txBody>
          <a:bodyPr>
            <a:normAutofit/>
          </a:bodyPr>
          <a:lstStyle/>
          <a:p>
            <a:r>
              <a:rPr lang="en-US" dirty="0" smtClean="0"/>
              <a:t>Police Department</a:t>
            </a:r>
          </a:p>
          <a:p>
            <a:pPr lvl="1"/>
            <a:r>
              <a:rPr lang="en-US" dirty="0" smtClean="0"/>
              <a:t>Outfitting of two new vehicles purchased in FY 2022 est. cost $65,000</a:t>
            </a:r>
          </a:p>
          <a:p>
            <a:r>
              <a:rPr lang="en-US" dirty="0" smtClean="0"/>
              <a:t>All Departments</a:t>
            </a:r>
          </a:p>
          <a:p>
            <a:pPr lvl="1"/>
            <a:r>
              <a:rPr lang="en-US" dirty="0" smtClean="0"/>
              <a:t>Fuel Charges increased by over 70%, from $91,300 for FY 22 to $155,900 for FY 23, additional $64,600 to budget (74% for General Fund, $50,900)</a:t>
            </a:r>
            <a:endParaRPr lang="en-US" dirty="0"/>
          </a:p>
          <a:p>
            <a:r>
              <a:rPr lang="en-US" dirty="0" smtClean="0"/>
              <a:t>Street Department</a:t>
            </a:r>
          </a:p>
          <a:p>
            <a:pPr lvl="1"/>
            <a:r>
              <a:rPr lang="en-US" dirty="0" smtClean="0"/>
              <a:t>Apply for TXCDGB Grant for Ward 3 streets and drainage</a:t>
            </a:r>
          </a:p>
        </p:txBody>
      </p:sp>
    </p:spTree>
    <p:extLst>
      <p:ext uri="{BB962C8B-B14F-4D97-AF65-F5344CB8AC3E}">
        <p14:creationId xmlns:p14="http://schemas.microsoft.com/office/powerpoint/2010/main" val="632355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Department needs/capital </a:t>
            </a:r>
            <a:r>
              <a:rPr lang="en-US" dirty="0" smtClean="0"/>
              <a:t>expenditures (cont.)</a:t>
            </a:r>
            <a:endParaRPr lang="en-US" dirty="0"/>
          </a:p>
        </p:txBody>
      </p:sp>
      <p:sp>
        <p:nvSpPr>
          <p:cNvPr id="3" name="Content Placeholder 2"/>
          <p:cNvSpPr>
            <a:spLocks noGrp="1"/>
          </p:cNvSpPr>
          <p:nvPr>
            <p:ph idx="1"/>
          </p:nvPr>
        </p:nvSpPr>
        <p:spPr/>
        <p:txBody>
          <a:bodyPr/>
          <a:lstStyle/>
          <a:p>
            <a:r>
              <a:rPr lang="en-US" dirty="0"/>
              <a:t>Water/Wastewater</a:t>
            </a:r>
          </a:p>
          <a:p>
            <a:pPr lvl="1"/>
            <a:r>
              <a:rPr lang="en-US" dirty="0"/>
              <a:t>Front Street 500,000 Gallon Storage Tank Rehab, est. cost $604,068</a:t>
            </a:r>
          </a:p>
          <a:p>
            <a:pPr lvl="1"/>
            <a:r>
              <a:rPr lang="en-US" dirty="0"/>
              <a:t>CR 2842 500,000 Gallon Storage Tank Rehab, est. cost $</a:t>
            </a:r>
            <a:r>
              <a:rPr lang="en-US" dirty="0" smtClean="0"/>
              <a:t>611,676</a:t>
            </a:r>
          </a:p>
          <a:p>
            <a:pPr lvl="1"/>
            <a:r>
              <a:rPr lang="en-US" dirty="0" smtClean="0"/>
              <a:t>10 year vehicle replacement schedule</a:t>
            </a:r>
            <a:endParaRPr lang="en-US" dirty="0"/>
          </a:p>
          <a:p>
            <a:endParaRPr lang="en-US" dirty="0"/>
          </a:p>
        </p:txBody>
      </p:sp>
    </p:spTree>
    <p:extLst>
      <p:ext uri="{BB962C8B-B14F-4D97-AF65-F5344CB8AC3E}">
        <p14:creationId xmlns:p14="http://schemas.microsoft.com/office/powerpoint/2010/main" val="1332561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 central road extension</a:t>
            </a:r>
            <a:br>
              <a:rPr lang="en-US" dirty="0" smtClean="0"/>
            </a:br>
            <a:r>
              <a:rPr lang="en-US" dirty="0" smtClean="0"/>
              <a:t>project #100188</a:t>
            </a:r>
            <a:endParaRPr lang="en-US" dirty="0"/>
          </a:p>
        </p:txBody>
      </p:sp>
      <p:sp>
        <p:nvSpPr>
          <p:cNvPr id="3" name="Content Placeholder 2"/>
          <p:cNvSpPr>
            <a:spLocks noGrp="1"/>
          </p:cNvSpPr>
          <p:nvPr>
            <p:ph idx="1"/>
          </p:nvPr>
        </p:nvSpPr>
        <p:spPr>
          <a:xfrm>
            <a:off x="1451579" y="2015733"/>
            <a:ext cx="9603275" cy="3246224"/>
          </a:xfrm>
        </p:spPr>
        <p:txBody>
          <a:bodyPr/>
          <a:lstStyle/>
          <a:p>
            <a:r>
              <a:rPr lang="en-US" dirty="0" smtClean="0"/>
              <a:t>Split between MEDC and General Fund</a:t>
            </a:r>
          </a:p>
          <a:p>
            <a:pPr lvl="1"/>
            <a:r>
              <a:rPr lang="en-US" dirty="0" smtClean="0"/>
              <a:t>Engineering Cost 	$183,675</a:t>
            </a:r>
          </a:p>
          <a:p>
            <a:pPr lvl="1"/>
            <a:r>
              <a:rPr lang="en-US" dirty="0" smtClean="0"/>
              <a:t>Construction Cost 	$650,000 - $750,000</a:t>
            </a:r>
          </a:p>
          <a:p>
            <a:pPr lvl="1"/>
            <a:r>
              <a:rPr lang="en-US" dirty="0" smtClean="0"/>
              <a:t>Proposing financing 	$800,000 ($400,000 per fund) for 5 years</a:t>
            </a:r>
          </a:p>
          <a:p>
            <a:pPr lvl="1"/>
            <a:r>
              <a:rPr lang="en-US" dirty="0">
                <a:hlinkClick r:id="rId2"/>
              </a:rPr>
              <a:t>https://morrowrenewables.com</a:t>
            </a:r>
            <a:r>
              <a:rPr lang="en-US" dirty="0" smtClean="0">
                <a:hlinkClick r:id="rId2"/>
              </a:rPr>
              <a:t>/</a:t>
            </a:r>
            <a:endParaRPr lang="en-US" dirty="0" smtClean="0"/>
          </a:p>
          <a:p>
            <a:pPr lvl="1"/>
            <a:endParaRPr lang="en-US" dirty="0"/>
          </a:p>
        </p:txBody>
      </p:sp>
    </p:spTree>
    <p:extLst>
      <p:ext uri="{BB962C8B-B14F-4D97-AF65-F5344CB8AC3E}">
        <p14:creationId xmlns:p14="http://schemas.microsoft.com/office/powerpoint/2010/main" val="1084276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to increase capital reserves for each general fund department</a:t>
            </a:r>
            <a:endParaRPr lang="en-US" dirty="0"/>
          </a:p>
        </p:txBody>
      </p:sp>
      <p:sp>
        <p:nvSpPr>
          <p:cNvPr id="3" name="Content Placeholder 2"/>
          <p:cNvSpPr>
            <a:spLocks noGrp="1"/>
          </p:cNvSpPr>
          <p:nvPr>
            <p:ph idx="1"/>
          </p:nvPr>
        </p:nvSpPr>
        <p:spPr>
          <a:xfrm>
            <a:off x="1130531" y="1920240"/>
            <a:ext cx="10224654" cy="3699164"/>
          </a:xfrm>
        </p:spPr>
        <p:txBody>
          <a:bodyPr>
            <a:normAutofit/>
          </a:bodyPr>
          <a:lstStyle/>
          <a:p>
            <a:r>
              <a:rPr lang="en-US" dirty="0" smtClean="0"/>
              <a:t>Establish Street Department Construction Fund to be used for street construction only.  Propose any overage in Sales Tax above budget at year end transfer in to Capital Reserve for street repairs (if overall budget savings allow).</a:t>
            </a:r>
          </a:p>
          <a:p>
            <a:pPr lvl="1"/>
            <a:r>
              <a:rPr lang="en-US" dirty="0" smtClean="0"/>
              <a:t>FY </a:t>
            </a:r>
            <a:r>
              <a:rPr lang="en-US" dirty="0"/>
              <a:t>2021 $200,953.43</a:t>
            </a:r>
          </a:p>
          <a:p>
            <a:pPr lvl="1"/>
            <a:r>
              <a:rPr lang="en-US" dirty="0" smtClean="0"/>
              <a:t>YTD 2022 $23,828.82</a:t>
            </a:r>
          </a:p>
          <a:p>
            <a:r>
              <a:rPr lang="en-US" dirty="0" smtClean="0"/>
              <a:t>Increase Police and Fire Capital Reserve Funds by allocating a percentage of budget savings into these funds (if overall budget savings allow).</a:t>
            </a:r>
          </a:p>
          <a:p>
            <a:pPr lvl="1"/>
            <a:r>
              <a:rPr lang="en-US" dirty="0" smtClean="0"/>
              <a:t>Police Reserve Fund Current Balance - $32,420.28</a:t>
            </a:r>
          </a:p>
          <a:p>
            <a:pPr lvl="1"/>
            <a:r>
              <a:rPr lang="en-US" dirty="0" smtClean="0"/>
              <a:t>Fire Department Capital Fund Balance - $126,024.64</a:t>
            </a:r>
            <a:endParaRPr lang="en-US" dirty="0"/>
          </a:p>
        </p:txBody>
      </p:sp>
    </p:spTree>
    <p:extLst>
      <p:ext uri="{BB962C8B-B14F-4D97-AF65-F5344CB8AC3E}">
        <p14:creationId xmlns:p14="http://schemas.microsoft.com/office/powerpoint/2010/main" val="2093580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Water Utility fund</a:t>
            </a:r>
            <a:endParaRPr lang="en-US" dirty="0"/>
          </a:p>
        </p:txBody>
      </p:sp>
      <p:sp>
        <p:nvSpPr>
          <p:cNvPr id="8" name="Content Placeholder 7"/>
          <p:cNvSpPr>
            <a:spLocks noGrp="1"/>
          </p:cNvSpPr>
          <p:nvPr>
            <p:ph sz="half" idx="1"/>
          </p:nvPr>
        </p:nvSpPr>
        <p:spPr/>
        <p:txBody>
          <a:bodyPr/>
          <a:lstStyle/>
          <a:p>
            <a:r>
              <a:rPr lang="en-US" dirty="0" smtClean="0"/>
              <a:t>Water Sales increase 2%</a:t>
            </a:r>
          </a:p>
          <a:p>
            <a:pPr lvl="1"/>
            <a:r>
              <a:rPr lang="en-US" dirty="0" smtClean="0"/>
              <a:t>FY 2022 $1,778,300</a:t>
            </a:r>
          </a:p>
          <a:p>
            <a:pPr lvl="1"/>
            <a:r>
              <a:rPr lang="en-US" dirty="0" smtClean="0"/>
              <a:t>FY 2023 $1,813,866</a:t>
            </a:r>
          </a:p>
          <a:p>
            <a:r>
              <a:rPr lang="en-US" dirty="0" smtClean="0"/>
              <a:t>Sewer Sales increase 2%</a:t>
            </a:r>
          </a:p>
          <a:p>
            <a:pPr lvl="1"/>
            <a:r>
              <a:rPr lang="en-US" dirty="0" smtClean="0"/>
              <a:t>FY 2022 $894,715</a:t>
            </a:r>
          </a:p>
          <a:p>
            <a:pPr lvl="1"/>
            <a:r>
              <a:rPr lang="en-US" dirty="0" smtClean="0"/>
              <a:t>FY 2023 $912,610</a:t>
            </a:r>
            <a:endParaRPr lang="en-US" dirty="0"/>
          </a:p>
        </p:txBody>
      </p:sp>
      <p:sp>
        <p:nvSpPr>
          <p:cNvPr id="9" name="Content Placeholder 8"/>
          <p:cNvSpPr>
            <a:spLocks noGrp="1"/>
          </p:cNvSpPr>
          <p:nvPr>
            <p:ph sz="half" idx="2"/>
          </p:nvPr>
        </p:nvSpPr>
        <p:spPr/>
        <p:txBody>
          <a:bodyPr/>
          <a:lstStyle/>
          <a:p>
            <a:r>
              <a:rPr lang="en-US" dirty="0" smtClean="0"/>
              <a:t>Rate Increase FY 2019 3%</a:t>
            </a:r>
          </a:p>
          <a:p>
            <a:r>
              <a:rPr lang="en-US" dirty="0" smtClean="0"/>
              <a:t>No increases in 2020 or 2021</a:t>
            </a:r>
          </a:p>
          <a:p>
            <a:r>
              <a:rPr lang="en-US" dirty="0" smtClean="0"/>
              <a:t>Rate </a:t>
            </a:r>
            <a:r>
              <a:rPr lang="en-US" dirty="0"/>
              <a:t>Increase FY 2022 3%</a:t>
            </a:r>
          </a:p>
          <a:p>
            <a:endParaRPr lang="en-US" dirty="0"/>
          </a:p>
        </p:txBody>
      </p:sp>
    </p:spTree>
    <p:extLst>
      <p:ext uri="{BB962C8B-B14F-4D97-AF65-F5344CB8AC3E}">
        <p14:creationId xmlns:p14="http://schemas.microsoft.com/office/powerpoint/2010/main" val="4006452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Utility billing collections	</a:t>
            </a:r>
            <a:endParaRPr lang="en-US" dirty="0"/>
          </a:p>
        </p:txBody>
      </p:sp>
      <p:sp>
        <p:nvSpPr>
          <p:cNvPr id="3" name="Content Placeholder 2"/>
          <p:cNvSpPr>
            <a:spLocks noGrp="1"/>
          </p:cNvSpPr>
          <p:nvPr>
            <p:ph idx="1"/>
          </p:nvPr>
        </p:nvSpPr>
        <p:spPr/>
        <p:txBody>
          <a:bodyPr/>
          <a:lstStyle/>
          <a:p>
            <a:r>
              <a:rPr lang="en-US" dirty="0" smtClean="0"/>
              <a:t>From June 2020 to April 2022 we sent $33,172.48 to collections for unpaid utility accounts.  That is an average of $1,442 per month.  </a:t>
            </a:r>
          </a:p>
          <a:p>
            <a:r>
              <a:rPr lang="en-US" dirty="0" smtClean="0"/>
              <a:t>CSII charges 30% for collections.  Perdue Brandon will charge 20%.  Recommend sending new collections to Perdue Brandon.</a:t>
            </a:r>
          </a:p>
          <a:p>
            <a:r>
              <a:rPr lang="en-US" dirty="0" smtClean="0"/>
              <a:t>Average write off account is $187.99.  This is the balance remaining after the $150 deposit is applied.  Most of these are rentals/tenants.  Recommend raising deposit to $200 for Residential.  Raise Commercial deposit to $250. </a:t>
            </a:r>
          </a:p>
          <a:p>
            <a:r>
              <a:rPr lang="en-US" dirty="0" smtClean="0"/>
              <a:t>Total Write Off Balance (all years) $129,898.48.  Total Collected = $15,736.69 (12.1%)</a:t>
            </a:r>
            <a:endParaRPr lang="en-US" dirty="0"/>
          </a:p>
        </p:txBody>
      </p:sp>
    </p:spTree>
    <p:extLst>
      <p:ext uri="{BB962C8B-B14F-4D97-AF65-F5344CB8AC3E}">
        <p14:creationId xmlns:p14="http://schemas.microsoft.com/office/powerpoint/2010/main" val="3577513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 - police</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885330779"/>
              </p:ext>
            </p:extLst>
          </p:nvPr>
        </p:nvGraphicFramePr>
        <p:xfrm>
          <a:off x="1447800" y="2011363"/>
          <a:ext cx="4645433" cy="3042456"/>
        </p:xfrm>
        <a:graphic>
          <a:graphicData uri="http://schemas.openxmlformats.org/drawingml/2006/table">
            <a:tbl>
              <a:tblPr/>
              <a:tblGrid>
                <a:gridCol w="2074159">
                  <a:extLst>
                    <a:ext uri="{9D8B030D-6E8A-4147-A177-3AD203B41FA5}">
                      <a16:colId xmlns:a16="http://schemas.microsoft.com/office/drawing/2014/main" val="4069657711"/>
                    </a:ext>
                  </a:extLst>
                </a:gridCol>
                <a:gridCol w="1285637">
                  <a:extLst>
                    <a:ext uri="{9D8B030D-6E8A-4147-A177-3AD203B41FA5}">
                      <a16:colId xmlns:a16="http://schemas.microsoft.com/office/drawing/2014/main" val="1206743130"/>
                    </a:ext>
                  </a:extLst>
                </a:gridCol>
                <a:gridCol w="1285637">
                  <a:extLst>
                    <a:ext uri="{9D8B030D-6E8A-4147-A177-3AD203B41FA5}">
                      <a16:colId xmlns:a16="http://schemas.microsoft.com/office/drawing/2014/main" val="701828372"/>
                    </a:ext>
                  </a:extLst>
                </a:gridCol>
              </a:tblGrid>
              <a:tr h="334336">
                <a:tc>
                  <a:txBody>
                    <a:bodyPr/>
                    <a:lstStyle/>
                    <a:p>
                      <a:pPr algn="l" fontAlgn="b"/>
                      <a:r>
                        <a:rPr lang="en-US" sz="1100" b="1" i="0" u="none" strike="noStrike">
                          <a:solidFill>
                            <a:srgbClr val="000000"/>
                          </a:solidFill>
                          <a:effectLst/>
                          <a:latin typeface="Calibri" panose="020F0502020204030204" pitchFamily="34" charset="0"/>
                        </a:rPr>
                        <a:t>Police</a:t>
                      </a:r>
                    </a:p>
                  </a:txBody>
                  <a:tcPr marL="7897" marR="7897"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2023</a:t>
                      </a:r>
                    </a:p>
                  </a:txBody>
                  <a:tcPr marL="7897" marR="7897"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2022</a:t>
                      </a:r>
                    </a:p>
                  </a:txBody>
                  <a:tcPr marL="7897" marR="7897"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1312995"/>
                  </a:ext>
                </a:extLst>
              </a:tr>
              <a:tr h="338515">
                <a:tc>
                  <a:txBody>
                    <a:bodyPr/>
                    <a:lstStyle/>
                    <a:p>
                      <a:pPr algn="l" fontAlgn="b"/>
                      <a:r>
                        <a:rPr lang="en-US" sz="1100" b="0" i="0" u="none" strike="noStrike" dirty="0">
                          <a:solidFill>
                            <a:srgbClr val="000000"/>
                          </a:solidFill>
                          <a:effectLst/>
                          <a:latin typeface="Calibri" panose="020F0502020204030204" pitchFamily="34" charset="0"/>
                        </a:rPr>
                        <a:t>PERSONNEL SERVICE</a:t>
                      </a:r>
                    </a:p>
                  </a:txBody>
                  <a:tcPr marL="7897" marR="7897"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1,689,932.00 </a:t>
                      </a:r>
                    </a:p>
                  </a:txBody>
                  <a:tcPr marL="7897" marR="7897"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1,500,696.00 </a:t>
                      </a:r>
                    </a:p>
                  </a:txBody>
                  <a:tcPr marL="7897" marR="7897"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7011443"/>
                  </a:ext>
                </a:extLst>
              </a:tr>
              <a:tr h="338515">
                <a:tc>
                  <a:txBody>
                    <a:bodyPr/>
                    <a:lstStyle/>
                    <a:p>
                      <a:pPr algn="l" fontAlgn="b"/>
                      <a:r>
                        <a:rPr lang="en-US" sz="1100" b="0" i="0" u="none" strike="noStrike">
                          <a:solidFill>
                            <a:srgbClr val="000000"/>
                          </a:solidFill>
                          <a:effectLst/>
                          <a:latin typeface="Calibri" panose="020F0502020204030204" pitchFamily="34" charset="0"/>
                        </a:rPr>
                        <a:t>OPERATING SUPPLIES</a:t>
                      </a:r>
                    </a:p>
                  </a:txBody>
                  <a:tcPr marL="7897" marR="7897"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90,000.00 </a:t>
                      </a:r>
                    </a:p>
                  </a:txBody>
                  <a:tcPr marL="7897" marR="7897"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92,300.00 </a:t>
                      </a:r>
                    </a:p>
                  </a:txBody>
                  <a:tcPr marL="7897" marR="7897" marT="9525" marB="0" anchor="b">
                    <a:lnL>
                      <a:noFill/>
                    </a:lnL>
                    <a:lnR>
                      <a:noFill/>
                    </a:lnR>
                    <a:lnT>
                      <a:noFill/>
                    </a:lnT>
                    <a:lnB>
                      <a:noFill/>
                    </a:lnB>
                  </a:tcPr>
                </a:tc>
                <a:extLst>
                  <a:ext uri="{0D108BD9-81ED-4DB2-BD59-A6C34878D82A}">
                    <a16:rowId xmlns:a16="http://schemas.microsoft.com/office/drawing/2014/main" val="3477259546"/>
                  </a:ext>
                </a:extLst>
              </a:tr>
              <a:tr h="338515">
                <a:tc>
                  <a:txBody>
                    <a:bodyPr/>
                    <a:lstStyle/>
                    <a:p>
                      <a:pPr algn="l" fontAlgn="b"/>
                      <a:r>
                        <a:rPr lang="en-US" sz="1100" b="0" i="0" u="none" strike="noStrike">
                          <a:solidFill>
                            <a:srgbClr val="000000"/>
                          </a:solidFill>
                          <a:effectLst/>
                          <a:latin typeface="Calibri" panose="020F0502020204030204" pitchFamily="34" charset="0"/>
                        </a:rPr>
                        <a:t>CONTRACTUAL SERVICES</a:t>
                      </a:r>
                    </a:p>
                  </a:txBody>
                  <a:tcPr marL="7897" marR="7897"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59,700.00 </a:t>
                      </a:r>
                    </a:p>
                  </a:txBody>
                  <a:tcPr marL="7897" marR="7897"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55,800.00 </a:t>
                      </a:r>
                    </a:p>
                  </a:txBody>
                  <a:tcPr marL="7897" marR="7897" marT="9525" marB="0" anchor="b">
                    <a:lnL>
                      <a:noFill/>
                    </a:lnL>
                    <a:lnR>
                      <a:noFill/>
                    </a:lnR>
                    <a:lnT>
                      <a:noFill/>
                    </a:lnT>
                    <a:lnB>
                      <a:noFill/>
                    </a:lnB>
                  </a:tcPr>
                </a:tc>
                <a:extLst>
                  <a:ext uri="{0D108BD9-81ED-4DB2-BD59-A6C34878D82A}">
                    <a16:rowId xmlns:a16="http://schemas.microsoft.com/office/drawing/2014/main" val="1102995036"/>
                  </a:ext>
                </a:extLst>
              </a:tr>
              <a:tr h="338515">
                <a:tc>
                  <a:txBody>
                    <a:bodyPr/>
                    <a:lstStyle/>
                    <a:p>
                      <a:pPr algn="l" fontAlgn="b"/>
                      <a:r>
                        <a:rPr lang="en-US" sz="1100" b="0" i="0" u="none" strike="noStrike">
                          <a:solidFill>
                            <a:srgbClr val="000000"/>
                          </a:solidFill>
                          <a:effectLst/>
                          <a:latin typeface="Calibri" panose="020F0502020204030204" pitchFamily="34" charset="0"/>
                        </a:rPr>
                        <a:t>REPAIRS</a:t>
                      </a:r>
                    </a:p>
                  </a:txBody>
                  <a:tcPr marL="7897" marR="7897"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26,500.00 </a:t>
                      </a:r>
                    </a:p>
                  </a:txBody>
                  <a:tcPr marL="7897" marR="7897"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23,000.00 </a:t>
                      </a:r>
                    </a:p>
                  </a:txBody>
                  <a:tcPr marL="7897" marR="7897" marT="9525" marB="0" anchor="b">
                    <a:lnL>
                      <a:noFill/>
                    </a:lnL>
                    <a:lnR>
                      <a:noFill/>
                    </a:lnR>
                    <a:lnT>
                      <a:noFill/>
                    </a:lnT>
                    <a:lnB>
                      <a:noFill/>
                    </a:lnB>
                  </a:tcPr>
                </a:tc>
                <a:extLst>
                  <a:ext uri="{0D108BD9-81ED-4DB2-BD59-A6C34878D82A}">
                    <a16:rowId xmlns:a16="http://schemas.microsoft.com/office/drawing/2014/main" val="900359851"/>
                  </a:ext>
                </a:extLst>
              </a:tr>
              <a:tr h="338515">
                <a:tc>
                  <a:txBody>
                    <a:bodyPr/>
                    <a:lstStyle/>
                    <a:p>
                      <a:pPr algn="l" fontAlgn="b"/>
                      <a:r>
                        <a:rPr lang="en-US" sz="1100" b="0" i="0" u="none" strike="noStrike">
                          <a:solidFill>
                            <a:srgbClr val="000000"/>
                          </a:solidFill>
                          <a:effectLst/>
                          <a:latin typeface="Calibri" panose="020F0502020204030204" pitchFamily="34" charset="0"/>
                        </a:rPr>
                        <a:t>CAPITAL EXPENDITURES</a:t>
                      </a:r>
                    </a:p>
                  </a:txBody>
                  <a:tcPr marL="7897" marR="7897"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66,500.00 </a:t>
                      </a:r>
                    </a:p>
                  </a:txBody>
                  <a:tcPr marL="7897" marR="7897"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6,500.00 </a:t>
                      </a:r>
                    </a:p>
                  </a:txBody>
                  <a:tcPr marL="7897" marR="7897" marT="9525" marB="0" anchor="b">
                    <a:lnL>
                      <a:noFill/>
                    </a:lnL>
                    <a:lnR>
                      <a:noFill/>
                    </a:lnR>
                    <a:lnT>
                      <a:noFill/>
                    </a:lnT>
                    <a:lnB>
                      <a:noFill/>
                    </a:lnB>
                  </a:tcPr>
                </a:tc>
                <a:extLst>
                  <a:ext uri="{0D108BD9-81ED-4DB2-BD59-A6C34878D82A}">
                    <a16:rowId xmlns:a16="http://schemas.microsoft.com/office/drawing/2014/main" val="3218967473"/>
                  </a:ext>
                </a:extLst>
              </a:tr>
              <a:tr h="338515">
                <a:tc>
                  <a:txBody>
                    <a:bodyPr/>
                    <a:lstStyle/>
                    <a:p>
                      <a:pPr algn="l" fontAlgn="b"/>
                      <a:r>
                        <a:rPr lang="en-US" sz="1100" b="0" i="0" u="none" strike="noStrike">
                          <a:solidFill>
                            <a:srgbClr val="000000"/>
                          </a:solidFill>
                          <a:effectLst/>
                          <a:latin typeface="Calibri" panose="020F0502020204030204" pitchFamily="34" charset="0"/>
                        </a:rPr>
                        <a:t>DEBT</a:t>
                      </a:r>
                    </a:p>
                  </a:txBody>
                  <a:tcPr marL="7897" marR="7897"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17,990.16 </a:t>
                      </a:r>
                    </a:p>
                  </a:txBody>
                  <a:tcPr marL="7897" marR="7897"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        50,572.36 </a:t>
                      </a:r>
                    </a:p>
                  </a:txBody>
                  <a:tcPr marL="7897" marR="7897"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186958933"/>
                  </a:ext>
                </a:extLst>
              </a:tr>
              <a:tr h="338515">
                <a:tc>
                  <a:txBody>
                    <a:bodyPr/>
                    <a:lstStyle/>
                    <a:p>
                      <a:pPr algn="l" fontAlgn="b"/>
                      <a:r>
                        <a:rPr lang="en-US" sz="1100" b="1" i="0" u="none" strike="noStrike">
                          <a:solidFill>
                            <a:srgbClr val="000000"/>
                          </a:solidFill>
                          <a:effectLst/>
                          <a:latin typeface="Calibri" panose="020F0502020204030204" pitchFamily="34" charset="0"/>
                        </a:rPr>
                        <a:t>TOTAL</a:t>
                      </a:r>
                    </a:p>
                  </a:txBody>
                  <a:tcPr marL="7897" marR="7897"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Calibri" panose="020F0502020204030204" pitchFamily="34" charset="0"/>
                        </a:rPr>
                        <a:t> $  1,950,622.16 </a:t>
                      </a:r>
                    </a:p>
                  </a:txBody>
                  <a:tcPr marL="7897" marR="7897"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dirty="0">
                          <a:solidFill>
                            <a:srgbClr val="000000"/>
                          </a:solidFill>
                          <a:effectLst/>
                          <a:latin typeface="Calibri" panose="020F0502020204030204" pitchFamily="34" charset="0"/>
                        </a:rPr>
                        <a:t> $  1,728,868.36 </a:t>
                      </a:r>
                    </a:p>
                  </a:txBody>
                  <a:tcPr marL="7897" marR="7897"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00464729"/>
                  </a:ext>
                </a:extLst>
              </a:tr>
              <a:tr h="338515">
                <a:tc>
                  <a:txBody>
                    <a:bodyPr/>
                    <a:lstStyle/>
                    <a:p>
                      <a:pPr algn="l" fontAlgn="b"/>
                      <a:r>
                        <a:rPr lang="en-US" sz="1100" b="0" i="0" u="none" strike="noStrike">
                          <a:solidFill>
                            <a:srgbClr val="000000"/>
                          </a:solidFill>
                          <a:effectLst/>
                          <a:latin typeface="Calibri" panose="020F0502020204030204" pitchFamily="34" charset="0"/>
                        </a:rPr>
                        <a:t>Percent Inc/(Dec)</a:t>
                      </a:r>
                    </a:p>
                  </a:txBody>
                  <a:tcPr marL="7897" marR="7897"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897" marR="7897"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13%</a:t>
                      </a:r>
                    </a:p>
                  </a:txBody>
                  <a:tcPr marL="7897" marR="7897" marT="9525" marB="0" anchor="b">
                    <a:lnL>
                      <a:noFill/>
                    </a:lnL>
                    <a:lnR>
                      <a:noFill/>
                    </a:lnR>
                    <a:lnT>
                      <a:noFill/>
                    </a:lnT>
                    <a:lnB>
                      <a:noFill/>
                    </a:lnB>
                  </a:tcPr>
                </a:tc>
                <a:extLst>
                  <a:ext uri="{0D108BD9-81ED-4DB2-BD59-A6C34878D82A}">
                    <a16:rowId xmlns:a16="http://schemas.microsoft.com/office/drawing/2014/main" val="1477666211"/>
                  </a:ext>
                </a:extLst>
              </a:tr>
            </a:tbl>
          </a:graphicData>
        </a:graphic>
      </p:graphicFrame>
      <p:sp>
        <p:nvSpPr>
          <p:cNvPr id="8" name="Content Placeholder 7"/>
          <p:cNvSpPr>
            <a:spLocks noGrp="1"/>
          </p:cNvSpPr>
          <p:nvPr>
            <p:ph sz="half" idx="2"/>
          </p:nvPr>
        </p:nvSpPr>
        <p:spPr/>
        <p:txBody>
          <a:bodyPr/>
          <a:lstStyle/>
          <a:p>
            <a:r>
              <a:rPr lang="en-US" dirty="0" smtClean="0"/>
              <a:t>Personnel</a:t>
            </a:r>
          </a:p>
          <a:p>
            <a:pPr lvl="1"/>
            <a:r>
              <a:rPr lang="en-US" dirty="0" smtClean="0"/>
              <a:t>Add 5</a:t>
            </a:r>
            <a:r>
              <a:rPr lang="en-US" baseline="30000" dirty="0" smtClean="0"/>
              <a:t>th</a:t>
            </a:r>
            <a:r>
              <a:rPr lang="en-US" dirty="0" smtClean="0"/>
              <a:t> patrol officer $83,801</a:t>
            </a:r>
          </a:p>
          <a:p>
            <a:r>
              <a:rPr lang="en-US" dirty="0" smtClean="0"/>
              <a:t>Capital</a:t>
            </a:r>
          </a:p>
          <a:p>
            <a:pPr lvl="1"/>
            <a:r>
              <a:rPr lang="en-US" dirty="0" smtClean="0"/>
              <a:t>Outfitting of two new patrol vehicles purchased in FY 2022 est. cost $65,000</a:t>
            </a:r>
            <a:endParaRPr lang="en-US" dirty="0"/>
          </a:p>
        </p:txBody>
      </p:sp>
    </p:spTree>
    <p:extLst>
      <p:ext uri="{BB962C8B-B14F-4D97-AF65-F5344CB8AC3E}">
        <p14:creationId xmlns:p14="http://schemas.microsoft.com/office/powerpoint/2010/main" val="3977731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 - fire</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784401873"/>
              </p:ext>
            </p:extLst>
          </p:nvPr>
        </p:nvGraphicFramePr>
        <p:xfrm>
          <a:off x="1449217" y="2017345"/>
          <a:ext cx="4577509" cy="3441519"/>
        </p:xfrm>
        <a:graphic>
          <a:graphicData uri="http://schemas.openxmlformats.org/drawingml/2006/table">
            <a:tbl>
              <a:tblPr/>
              <a:tblGrid>
                <a:gridCol w="2043833">
                  <a:extLst>
                    <a:ext uri="{9D8B030D-6E8A-4147-A177-3AD203B41FA5}">
                      <a16:colId xmlns:a16="http://schemas.microsoft.com/office/drawing/2014/main" val="1593356718"/>
                    </a:ext>
                  </a:extLst>
                </a:gridCol>
                <a:gridCol w="1266838">
                  <a:extLst>
                    <a:ext uri="{9D8B030D-6E8A-4147-A177-3AD203B41FA5}">
                      <a16:colId xmlns:a16="http://schemas.microsoft.com/office/drawing/2014/main" val="2501970026"/>
                    </a:ext>
                  </a:extLst>
                </a:gridCol>
                <a:gridCol w="1266838">
                  <a:extLst>
                    <a:ext uri="{9D8B030D-6E8A-4147-A177-3AD203B41FA5}">
                      <a16:colId xmlns:a16="http://schemas.microsoft.com/office/drawing/2014/main" val="1844628427"/>
                    </a:ext>
                  </a:extLst>
                </a:gridCol>
              </a:tblGrid>
              <a:tr h="299783">
                <a:tc>
                  <a:txBody>
                    <a:bodyPr/>
                    <a:lstStyle/>
                    <a:p>
                      <a:pPr algn="l" fontAlgn="b"/>
                      <a:r>
                        <a:rPr lang="en-US" sz="1100" b="1" i="0" u="none" strike="noStrike">
                          <a:solidFill>
                            <a:srgbClr val="000000"/>
                          </a:solidFill>
                          <a:effectLst/>
                          <a:latin typeface="Calibri" panose="020F0502020204030204" pitchFamily="34" charset="0"/>
                        </a:rPr>
                        <a:t>Fire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7460897"/>
                  </a:ext>
                </a:extLst>
              </a:tr>
              <a:tr h="392717">
                <a:tc>
                  <a:txBody>
                    <a:bodyPr/>
                    <a:lstStyle/>
                    <a:p>
                      <a:pPr algn="l" fontAlgn="b"/>
                      <a:r>
                        <a:rPr lang="en-US" sz="1100" b="0" i="0" u="none" strike="noStrike">
                          <a:solidFill>
                            <a:srgbClr val="000000"/>
                          </a:solidFill>
                          <a:effectLst/>
                          <a:latin typeface="Calibri" panose="020F0502020204030204" pitchFamily="34" charset="0"/>
                        </a:rPr>
                        <a:t>PERSONNEL SERVICE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      419,388.00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325,551.00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483455529"/>
                  </a:ext>
                </a:extLst>
              </a:tr>
              <a:tr h="392717">
                <a:tc>
                  <a:txBody>
                    <a:bodyPr/>
                    <a:lstStyle/>
                    <a:p>
                      <a:pPr algn="l" fontAlgn="b"/>
                      <a:r>
                        <a:rPr lang="en-US" sz="1100" b="0" i="0" u="none" strike="noStrike">
                          <a:solidFill>
                            <a:srgbClr val="000000"/>
                          </a:solidFill>
                          <a:effectLst/>
                          <a:latin typeface="Calibri" panose="020F0502020204030204" pitchFamily="34" charset="0"/>
                        </a:rPr>
                        <a:t>OPERATING SUPPLIES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79,400.00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63,950.00 </a:t>
                      </a:r>
                    </a:p>
                  </a:txBody>
                  <a:tcPr marL="9525" marR="9525" marT="9525" marB="0" anchor="b">
                    <a:lnL>
                      <a:noFill/>
                    </a:lnL>
                    <a:lnR>
                      <a:noFill/>
                    </a:lnR>
                    <a:lnT>
                      <a:noFill/>
                    </a:lnT>
                    <a:lnB>
                      <a:noFill/>
                    </a:lnB>
                  </a:tcPr>
                </a:tc>
                <a:extLst>
                  <a:ext uri="{0D108BD9-81ED-4DB2-BD59-A6C34878D82A}">
                    <a16:rowId xmlns:a16="http://schemas.microsoft.com/office/drawing/2014/main" val="1865409016"/>
                  </a:ext>
                </a:extLst>
              </a:tr>
              <a:tr h="392717">
                <a:tc>
                  <a:txBody>
                    <a:bodyPr/>
                    <a:lstStyle/>
                    <a:p>
                      <a:pPr algn="l" fontAlgn="b"/>
                      <a:r>
                        <a:rPr lang="en-US" sz="1100" b="0" i="0" u="none" strike="noStrike">
                          <a:solidFill>
                            <a:srgbClr val="000000"/>
                          </a:solidFill>
                          <a:effectLst/>
                          <a:latin typeface="Calibri" panose="020F0502020204030204" pitchFamily="34" charset="0"/>
                        </a:rPr>
                        <a:t>CONTRACTUAL SERVICES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169,969.00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344,978.00 </a:t>
                      </a:r>
                    </a:p>
                  </a:txBody>
                  <a:tcPr marL="9525" marR="9525" marT="9525" marB="0" anchor="b">
                    <a:lnL>
                      <a:noFill/>
                    </a:lnL>
                    <a:lnR>
                      <a:noFill/>
                    </a:lnR>
                    <a:lnT>
                      <a:noFill/>
                    </a:lnT>
                    <a:lnB>
                      <a:noFill/>
                    </a:lnB>
                  </a:tcPr>
                </a:tc>
                <a:extLst>
                  <a:ext uri="{0D108BD9-81ED-4DB2-BD59-A6C34878D82A}">
                    <a16:rowId xmlns:a16="http://schemas.microsoft.com/office/drawing/2014/main" val="2527859007"/>
                  </a:ext>
                </a:extLst>
              </a:tr>
              <a:tr h="392717">
                <a:tc>
                  <a:txBody>
                    <a:bodyPr/>
                    <a:lstStyle/>
                    <a:p>
                      <a:pPr algn="l" fontAlgn="b"/>
                      <a:r>
                        <a:rPr lang="en-US" sz="1100" b="0" i="0" u="none" strike="noStrike">
                          <a:solidFill>
                            <a:srgbClr val="000000"/>
                          </a:solidFill>
                          <a:effectLst/>
                          <a:latin typeface="Calibri" panose="020F0502020204030204" pitchFamily="34" charset="0"/>
                        </a:rPr>
                        <a:t>REPAIRS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54,900.00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60,400.00 </a:t>
                      </a:r>
                    </a:p>
                  </a:txBody>
                  <a:tcPr marL="9525" marR="9525" marT="9525" marB="0" anchor="b">
                    <a:lnL>
                      <a:noFill/>
                    </a:lnL>
                    <a:lnR>
                      <a:noFill/>
                    </a:lnR>
                    <a:lnT>
                      <a:noFill/>
                    </a:lnT>
                    <a:lnB>
                      <a:noFill/>
                    </a:lnB>
                  </a:tcPr>
                </a:tc>
                <a:extLst>
                  <a:ext uri="{0D108BD9-81ED-4DB2-BD59-A6C34878D82A}">
                    <a16:rowId xmlns:a16="http://schemas.microsoft.com/office/drawing/2014/main" val="2260375807"/>
                  </a:ext>
                </a:extLst>
              </a:tr>
              <a:tr h="392717">
                <a:tc>
                  <a:txBody>
                    <a:bodyPr/>
                    <a:lstStyle/>
                    <a:p>
                      <a:pPr algn="l" fontAlgn="b"/>
                      <a:r>
                        <a:rPr lang="en-US" sz="1100" b="0" i="0" u="none" strike="noStrike">
                          <a:solidFill>
                            <a:srgbClr val="000000"/>
                          </a:solidFill>
                          <a:effectLst/>
                          <a:latin typeface="Calibri" panose="020F0502020204030204" pitchFamily="34" charset="0"/>
                        </a:rPr>
                        <a:t>CAPITAL EXPENDITURES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16,000.00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9,000.00 </a:t>
                      </a:r>
                    </a:p>
                  </a:txBody>
                  <a:tcPr marL="9525" marR="9525" marT="9525" marB="0" anchor="b">
                    <a:lnL>
                      <a:noFill/>
                    </a:lnL>
                    <a:lnR>
                      <a:noFill/>
                    </a:lnR>
                    <a:lnT>
                      <a:noFill/>
                    </a:lnT>
                    <a:lnB>
                      <a:noFill/>
                    </a:lnB>
                  </a:tcPr>
                </a:tc>
                <a:extLst>
                  <a:ext uri="{0D108BD9-81ED-4DB2-BD59-A6C34878D82A}">
                    <a16:rowId xmlns:a16="http://schemas.microsoft.com/office/drawing/2014/main" val="2544677438"/>
                  </a:ext>
                </a:extLst>
              </a:tr>
              <a:tr h="392717">
                <a:tc>
                  <a:txBody>
                    <a:bodyPr/>
                    <a:lstStyle/>
                    <a:p>
                      <a:pPr algn="l" fontAlgn="b"/>
                      <a:r>
                        <a:rPr lang="en-US" sz="1100" b="0" i="0" u="none" strike="noStrike">
                          <a:solidFill>
                            <a:srgbClr val="000000"/>
                          </a:solidFill>
                          <a:effectLst/>
                          <a:latin typeface="Calibri" panose="020F0502020204030204" pitchFamily="34" charset="0"/>
                        </a:rPr>
                        <a:t>DEBT</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13,024.19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        32,909.52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771423241"/>
                  </a:ext>
                </a:extLst>
              </a:tr>
              <a:tr h="392717">
                <a:tc>
                  <a:txBody>
                    <a:bodyPr/>
                    <a:lstStyle/>
                    <a:p>
                      <a:pPr algn="l" fontAlgn="b"/>
                      <a:r>
                        <a:rPr lang="en-US" sz="1100" b="1" i="0" u="none" strike="noStrike">
                          <a:solidFill>
                            <a:srgbClr val="000000"/>
                          </a:solidFill>
                          <a:effectLst/>
                          <a:latin typeface="Calibri" panose="020F0502020204030204" pitchFamily="34" charset="0"/>
                        </a:rPr>
                        <a:t>TOTAL</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Calibri" panose="020F0502020204030204" pitchFamily="34" charset="0"/>
                        </a:rPr>
                        <a:t> $      752,681.19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dirty="0">
                          <a:solidFill>
                            <a:srgbClr val="000000"/>
                          </a:solidFill>
                          <a:effectLst/>
                          <a:latin typeface="Calibri" panose="020F0502020204030204" pitchFamily="34" charset="0"/>
                        </a:rPr>
                        <a:t> $      836,788.52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56767265"/>
                  </a:ext>
                </a:extLst>
              </a:tr>
              <a:tr h="392717">
                <a:tc>
                  <a:txBody>
                    <a:bodyPr/>
                    <a:lstStyle/>
                    <a:p>
                      <a:pPr algn="l" fontAlgn="b"/>
                      <a:r>
                        <a:rPr lang="en-US" sz="1100" b="0" i="0" u="none" strike="noStrike">
                          <a:solidFill>
                            <a:srgbClr val="000000"/>
                          </a:solidFill>
                          <a:effectLst/>
                          <a:latin typeface="Calibri" panose="020F0502020204030204" pitchFamily="34" charset="0"/>
                        </a:rPr>
                        <a:t>Percent Inc/(Dec)</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-10%</a:t>
                      </a:r>
                    </a:p>
                  </a:txBody>
                  <a:tcPr marL="9525" marR="9525" marT="9525" marB="0" anchor="b">
                    <a:lnL>
                      <a:noFill/>
                    </a:lnL>
                    <a:lnR>
                      <a:noFill/>
                    </a:lnR>
                    <a:lnT>
                      <a:noFill/>
                    </a:lnT>
                    <a:lnB>
                      <a:noFill/>
                    </a:lnB>
                  </a:tcPr>
                </a:tc>
                <a:extLst>
                  <a:ext uri="{0D108BD9-81ED-4DB2-BD59-A6C34878D82A}">
                    <a16:rowId xmlns:a16="http://schemas.microsoft.com/office/drawing/2014/main" val="963994638"/>
                  </a:ext>
                </a:extLst>
              </a:tr>
            </a:tbl>
          </a:graphicData>
        </a:graphic>
      </p:graphicFrame>
      <p:sp>
        <p:nvSpPr>
          <p:cNvPr id="4" name="Content Placeholder 3"/>
          <p:cNvSpPr>
            <a:spLocks noGrp="1"/>
          </p:cNvSpPr>
          <p:nvPr>
            <p:ph sz="half" idx="2"/>
          </p:nvPr>
        </p:nvSpPr>
        <p:spPr/>
        <p:txBody>
          <a:bodyPr/>
          <a:lstStyle/>
          <a:p>
            <a:r>
              <a:rPr lang="en-US" dirty="0" smtClean="0"/>
              <a:t>Personnel</a:t>
            </a:r>
          </a:p>
          <a:p>
            <a:pPr lvl="1"/>
            <a:r>
              <a:rPr lang="en-US" dirty="0" smtClean="0"/>
              <a:t>Add Paid Asst. Fire Chief, Supervisor est. cost $75,899</a:t>
            </a:r>
          </a:p>
          <a:p>
            <a:r>
              <a:rPr lang="en-US" dirty="0" smtClean="0"/>
              <a:t>Capital </a:t>
            </a:r>
          </a:p>
          <a:p>
            <a:pPr lvl="1"/>
            <a:r>
              <a:rPr lang="en-US" dirty="0" smtClean="0"/>
              <a:t>Radio Tower Construction Cont.</a:t>
            </a:r>
          </a:p>
          <a:p>
            <a:pPr lvl="1"/>
            <a:r>
              <a:rPr lang="en-US" dirty="0" smtClean="0"/>
              <a:t>Capital Reserve $126,024.64 – continue savings to replace two trucks that are 25+ years old, nearing end of life.</a:t>
            </a:r>
            <a:endParaRPr lang="en-US" dirty="0"/>
          </a:p>
        </p:txBody>
      </p:sp>
    </p:spTree>
    <p:extLst>
      <p:ext uri="{BB962C8B-B14F-4D97-AF65-F5344CB8AC3E}">
        <p14:creationId xmlns:p14="http://schemas.microsoft.com/office/powerpoint/2010/main" val="3628819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GENERAL Fund - street</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699894304"/>
              </p:ext>
            </p:extLst>
          </p:nvPr>
        </p:nvGraphicFramePr>
        <p:xfrm>
          <a:off x="1521230" y="2017345"/>
          <a:ext cx="4330930" cy="3369304"/>
        </p:xfrm>
        <a:graphic>
          <a:graphicData uri="http://schemas.openxmlformats.org/drawingml/2006/table">
            <a:tbl>
              <a:tblPr/>
              <a:tblGrid>
                <a:gridCol w="1858307">
                  <a:extLst>
                    <a:ext uri="{9D8B030D-6E8A-4147-A177-3AD203B41FA5}">
                      <a16:colId xmlns:a16="http://schemas.microsoft.com/office/drawing/2014/main" val="274398044"/>
                    </a:ext>
                  </a:extLst>
                </a:gridCol>
                <a:gridCol w="1151843">
                  <a:extLst>
                    <a:ext uri="{9D8B030D-6E8A-4147-A177-3AD203B41FA5}">
                      <a16:colId xmlns:a16="http://schemas.microsoft.com/office/drawing/2014/main" val="2939167606"/>
                    </a:ext>
                  </a:extLst>
                </a:gridCol>
                <a:gridCol w="1151843">
                  <a:extLst>
                    <a:ext uri="{9D8B030D-6E8A-4147-A177-3AD203B41FA5}">
                      <a16:colId xmlns:a16="http://schemas.microsoft.com/office/drawing/2014/main" val="389192082"/>
                    </a:ext>
                  </a:extLst>
                </a:gridCol>
                <a:gridCol w="168937">
                  <a:extLst>
                    <a:ext uri="{9D8B030D-6E8A-4147-A177-3AD203B41FA5}">
                      <a16:colId xmlns:a16="http://schemas.microsoft.com/office/drawing/2014/main" val="1723950442"/>
                    </a:ext>
                  </a:extLst>
                </a:gridCol>
              </a:tblGrid>
              <a:tr h="249024">
                <a:tc>
                  <a:txBody>
                    <a:bodyPr/>
                    <a:lstStyle/>
                    <a:p>
                      <a:pPr algn="l" fontAlgn="b"/>
                      <a:r>
                        <a:rPr lang="en-US" sz="1100" b="1" i="0" u="none" strike="noStrike">
                          <a:solidFill>
                            <a:srgbClr val="000000"/>
                          </a:solidFill>
                          <a:effectLst/>
                          <a:latin typeface="Calibri" panose="020F0502020204030204" pitchFamily="34" charset="0"/>
                        </a:rPr>
                        <a:t>Street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64827011"/>
                  </a:ext>
                </a:extLst>
              </a:tr>
              <a:tr h="312028">
                <a:tc>
                  <a:txBody>
                    <a:bodyPr/>
                    <a:lstStyle/>
                    <a:p>
                      <a:pPr algn="l" fontAlgn="b"/>
                      <a:r>
                        <a:rPr lang="en-US" sz="1100" b="0" i="0" u="none" strike="noStrike">
                          <a:solidFill>
                            <a:srgbClr val="000000"/>
                          </a:solidFill>
                          <a:effectLst/>
                          <a:latin typeface="Calibri" panose="020F0502020204030204" pitchFamily="34" charset="0"/>
                        </a:rPr>
                        <a:t>PERSONNEL SERVICE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      420,668.00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      449,271.00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48028065"/>
                  </a:ext>
                </a:extLst>
              </a:tr>
              <a:tr h="312028">
                <a:tc>
                  <a:txBody>
                    <a:bodyPr/>
                    <a:lstStyle/>
                    <a:p>
                      <a:pPr algn="l" fontAlgn="b"/>
                      <a:r>
                        <a:rPr lang="en-US" sz="1100" b="0" i="0" u="none" strike="noStrike">
                          <a:solidFill>
                            <a:srgbClr val="000000"/>
                          </a:solidFill>
                          <a:effectLst/>
                          <a:latin typeface="Calibri" panose="020F0502020204030204" pitchFamily="34" charset="0"/>
                        </a:rPr>
                        <a:t>OPERATING SUPPLIES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42,350.00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30,950.00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67356489"/>
                  </a:ext>
                </a:extLst>
              </a:tr>
              <a:tr h="312028">
                <a:tc>
                  <a:txBody>
                    <a:bodyPr/>
                    <a:lstStyle/>
                    <a:p>
                      <a:pPr algn="l" fontAlgn="b"/>
                      <a:r>
                        <a:rPr lang="en-US" sz="1100" b="0" i="0" u="none" strike="noStrike">
                          <a:solidFill>
                            <a:srgbClr val="000000"/>
                          </a:solidFill>
                          <a:effectLst/>
                          <a:latin typeface="Calibri" panose="020F0502020204030204" pitchFamily="34" charset="0"/>
                        </a:rPr>
                        <a:t>CONTRACTUAL SERVICES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730,000.87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581,200.00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3373165031"/>
                  </a:ext>
                </a:extLst>
              </a:tr>
              <a:tr h="312028">
                <a:tc>
                  <a:txBody>
                    <a:bodyPr/>
                    <a:lstStyle/>
                    <a:p>
                      <a:pPr algn="l" fontAlgn="b"/>
                      <a:r>
                        <a:rPr lang="en-US" sz="1100" b="0" i="0" u="none" strike="noStrike">
                          <a:solidFill>
                            <a:srgbClr val="000000"/>
                          </a:solidFill>
                          <a:effectLst/>
                          <a:latin typeface="Calibri" panose="020F0502020204030204" pitchFamily="34" charset="0"/>
                        </a:rPr>
                        <a:t>REPAIRS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49,000.00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47,000.00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69708616"/>
                  </a:ext>
                </a:extLst>
              </a:tr>
              <a:tr h="312028">
                <a:tc>
                  <a:txBody>
                    <a:bodyPr/>
                    <a:lstStyle/>
                    <a:p>
                      <a:pPr algn="l" fontAlgn="b"/>
                      <a:r>
                        <a:rPr lang="en-US" sz="1100" b="0" i="0" u="none" strike="noStrike">
                          <a:solidFill>
                            <a:srgbClr val="000000"/>
                          </a:solidFill>
                          <a:effectLst/>
                          <a:latin typeface="Calibri" panose="020F0502020204030204" pitchFamily="34" charset="0"/>
                        </a:rPr>
                        <a:t>CAPITAL EXPENDITURES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544,500.00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114,500.00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4137458503"/>
                  </a:ext>
                </a:extLst>
              </a:tr>
              <a:tr h="312028">
                <a:tc>
                  <a:txBody>
                    <a:bodyPr/>
                    <a:lstStyle/>
                    <a:p>
                      <a:pPr algn="l" fontAlgn="b"/>
                      <a:r>
                        <a:rPr lang="en-US" sz="1100" b="0" i="0" u="none" strike="noStrike">
                          <a:solidFill>
                            <a:srgbClr val="000000"/>
                          </a:solidFill>
                          <a:effectLst/>
                          <a:latin typeface="Calibri" panose="020F0502020204030204" pitchFamily="34" charset="0"/>
                        </a:rPr>
                        <a:t>DEBT</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21,398.44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69266105"/>
                  </a:ext>
                </a:extLst>
              </a:tr>
              <a:tr h="312028">
                <a:tc>
                  <a:txBody>
                    <a:bodyPr/>
                    <a:lstStyle/>
                    <a:p>
                      <a:pPr algn="l" fontAlgn="b"/>
                      <a:r>
                        <a:rPr lang="en-US" sz="1100" b="1" i="0" u="none" strike="noStrike">
                          <a:solidFill>
                            <a:srgbClr val="000000"/>
                          </a:solidFill>
                          <a:effectLst/>
                          <a:latin typeface="Calibri" panose="020F0502020204030204" pitchFamily="34" charset="0"/>
                        </a:rPr>
                        <a:t>TOTAL</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Calibri" panose="020F0502020204030204" pitchFamily="34" charset="0"/>
                        </a:rPr>
                        <a:t> $  1,786,518.87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Calibri" panose="020F0502020204030204" pitchFamily="34" charset="0"/>
                        </a:rPr>
                        <a:t> $  1,244,319.44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38636773"/>
                  </a:ext>
                </a:extLst>
              </a:tr>
              <a:tr h="312028">
                <a:tc>
                  <a:txBody>
                    <a:bodyPr/>
                    <a:lstStyle/>
                    <a:p>
                      <a:pPr algn="l" fontAlgn="b"/>
                      <a:r>
                        <a:rPr lang="en-US" sz="1100" b="0" i="0" u="none" strike="noStrike">
                          <a:solidFill>
                            <a:srgbClr val="000000"/>
                          </a:solidFill>
                          <a:effectLst/>
                          <a:latin typeface="Calibri" panose="020F0502020204030204" pitchFamily="34" charset="0"/>
                        </a:rPr>
                        <a:t>Percent Inc/(Dec)</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44%</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26951496"/>
                  </a:ext>
                </a:extLst>
              </a:tr>
              <a:tr h="31202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93581004"/>
                  </a:ext>
                </a:extLst>
              </a:tr>
              <a:tr h="312028">
                <a:tc gridSpan="2">
                  <a:txBody>
                    <a:bodyPr/>
                    <a:lstStyle/>
                    <a:p>
                      <a:pPr algn="l" fontAlgn="b"/>
                      <a:r>
                        <a:rPr lang="en-US" sz="1100" b="0" i="0" u="none" strike="noStrike">
                          <a:solidFill>
                            <a:srgbClr val="000000"/>
                          </a:solidFill>
                          <a:effectLst/>
                          <a:latin typeface="Calibri" panose="020F0502020204030204" pitchFamily="34" charset="0"/>
                        </a:rPr>
                        <a:t>*Park Central Road Construction</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34645254"/>
                  </a:ext>
                </a:extLst>
              </a:tr>
            </a:tbl>
          </a:graphicData>
        </a:graphic>
      </p:graphicFrame>
      <p:sp>
        <p:nvSpPr>
          <p:cNvPr id="9" name="Content Placeholder 8"/>
          <p:cNvSpPr>
            <a:spLocks noGrp="1"/>
          </p:cNvSpPr>
          <p:nvPr>
            <p:ph sz="half" idx="2"/>
          </p:nvPr>
        </p:nvSpPr>
        <p:spPr/>
        <p:txBody>
          <a:bodyPr>
            <a:normAutofit fontScale="92500" lnSpcReduction="10000"/>
          </a:bodyPr>
          <a:lstStyle/>
          <a:p>
            <a:r>
              <a:rPr lang="en-US" dirty="0" smtClean="0"/>
              <a:t>Personnel</a:t>
            </a:r>
          </a:p>
          <a:p>
            <a:pPr lvl="1"/>
            <a:r>
              <a:rPr lang="en-US" dirty="0" smtClean="0"/>
              <a:t>Add part-time summer employees for mowing in town and at Preserve – est. cost $23,168</a:t>
            </a:r>
          </a:p>
          <a:p>
            <a:r>
              <a:rPr lang="en-US" dirty="0" smtClean="0"/>
              <a:t>Street from $70,000 to $100,000</a:t>
            </a:r>
          </a:p>
          <a:p>
            <a:r>
              <a:rPr lang="en-US" dirty="0" smtClean="0"/>
              <a:t>Operations – 70% Fuel Increase</a:t>
            </a:r>
          </a:p>
          <a:p>
            <a:r>
              <a:rPr lang="en-US" dirty="0" smtClean="0"/>
              <a:t>Capital</a:t>
            </a:r>
          </a:p>
          <a:p>
            <a:pPr lvl="1"/>
            <a:r>
              <a:rPr lang="en-US" dirty="0" smtClean="0"/>
              <a:t>Park Central Road Extension $400,000 (split between Gen Fund and EDC)</a:t>
            </a:r>
            <a:endParaRPr lang="en-US" dirty="0"/>
          </a:p>
        </p:txBody>
      </p:sp>
    </p:spTree>
    <p:extLst>
      <p:ext uri="{BB962C8B-B14F-4D97-AF65-F5344CB8AC3E}">
        <p14:creationId xmlns:p14="http://schemas.microsoft.com/office/powerpoint/2010/main" val="60347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 - administration</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047866082"/>
              </p:ext>
            </p:extLst>
          </p:nvPr>
        </p:nvGraphicFramePr>
        <p:xfrm>
          <a:off x="1449216" y="2017345"/>
          <a:ext cx="4585823" cy="3441514"/>
        </p:xfrm>
        <a:graphic>
          <a:graphicData uri="http://schemas.openxmlformats.org/drawingml/2006/table">
            <a:tbl>
              <a:tblPr/>
              <a:tblGrid>
                <a:gridCol w="1967676">
                  <a:extLst>
                    <a:ext uri="{9D8B030D-6E8A-4147-A177-3AD203B41FA5}">
                      <a16:colId xmlns:a16="http://schemas.microsoft.com/office/drawing/2014/main" val="1811629582"/>
                    </a:ext>
                  </a:extLst>
                </a:gridCol>
                <a:gridCol w="1219634">
                  <a:extLst>
                    <a:ext uri="{9D8B030D-6E8A-4147-A177-3AD203B41FA5}">
                      <a16:colId xmlns:a16="http://schemas.microsoft.com/office/drawing/2014/main" val="789650976"/>
                    </a:ext>
                  </a:extLst>
                </a:gridCol>
                <a:gridCol w="1219634">
                  <a:extLst>
                    <a:ext uri="{9D8B030D-6E8A-4147-A177-3AD203B41FA5}">
                      <a16:colId xmlns:a16="http://schemas.microsoft.com/office/drawing/2014/main" val="1946504958"/>
                    </a:ext>
                  </a:extLst>
                </a:gridCol>
                <a:gridCol w="178879">
                  <a:extLst>
                    <a:ext uri="{9D8B030D-6E8A-4147-A177-3AD203B41FA5}">
                      <a16:colId xmlns:a16="http://schemas.microsoft.com/office/drawing/2014/main" val="765444319"/>
                    </a:ext>
                  </a:extLst>
                </a:gridCol>
              </a:tblGrid>
              <a:tr h="240834">
                <a:tc>
                  <a:txBody>
                    <a:bodyPr/>
                    <a:lstStyle/>
                    <a:p>
                      <a:pPr algn="l" fontAlgn="b"/>
                      <a:r>
                        <a:rPr lang="en-US" sz="1100" b="1" i="0" u="none" strike="noStrike">
                          <a:solidFill>
                            <a:srgbClr val="000000"/>
                          </a:solidFill>
                          <a:effectLst/>
                          <a:latin typeface="Calibri" panose="020F0502020204030204" pitchFamily="34" charset="0"/>
                        </a:rPr>
                        <a:t>Administration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34076564"/>
                  </a:ext>
                </a:extLst>
              </a:tr>
              <a:tr h="320068">
                <a:tc>
                  <a:txBody>
                    <a:bodyPr/>
                    <a:lstStyle/>
                    <a:p>
                      <a:pPr algn="l" fontAlgn="b"/>
                      <a:r>
                        <a:rPr lang="en-US" sz="1100" b="0" i="0" u="none" strike="noStrike" dirty="0">
                          <a:solidFill>
                            <a:srgbClr val="000000"/>
                          </a:solidFill>
                          <a:effectLst/>
                          <a:latin typeface="Calibri" panose="020F0502020204030204" pitchFamily="34" charset="0"/>
                        </a:rPr>
                        <a:t>PERSONNEL SERVICE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      200,069.00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      187,092.00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12893026"/>
                  </a:ext>
                </a:extLst>
              </a:tr>
              <a:tr h="320068">
                <a:tc>
                  <a:txBody>
                    <a:bodyPr/>
                    <a:lstStyle/>
                    <a:p>
                      <a:pPr algn="l" fontAlgn="b"/>
                      <a:r>
                        <a:rPr lang="en-US" sz="1100" b="0" i="0" u="none" strike="noStrike">
                          <a:solidFill>
                            <a:srgbClr val="000000"/>
                          </a:solidFill>
                          <a:effectLst/>
                          <a:latin typeface="Calibri" panose="020F0502020204030204" pitchFamily="34" charset="0"/>
                        </a:rPr>
                        <a:t>OPERATING SUPPLIES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11,100.00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13,000.00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842591944"/>
                  </a:ext>
                </a:extLst>
              </a:tr>
              <a:tr h="320068">
                <a:tc>
                  <a:txBody>
                    <a:bodyPr/>
                    <a:lstStyle/>
                    <a:p>
                      <a:pPr algn="l" fontAlgn="b"/>
                      <a:r>
                        <a:rPr lang="en-US" sz="1100" b="0" i="0" u="none" strike="noStrike">
                          <a:solidFill>
                            <a:srgbClr val="000000"/>
                          </a:solidFill>
                          <a:effectLst/>
                          <a:latin typeface="Calibri" panose="020F0502020204030204" pitchFamily="34" charset="0"/>
                        </a:rPr>
                        <a:t>CONTRACTUAL SERVICES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343,160.00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311,012.00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46310033"/>
                  </a:ext>
                </a:extLst>
              </a:tr>
              <a:tr h="320068">
                <a:tc>
                  <a:txBody>
                    <a:bodyPr/>
                    <a:lstStyle/>
                    <a:p>
                      <a:pPr algn="l" fontAlgn="b"/>
                      <a:r>
                        <a:rPr lang="en-US" sz="1100" b="0" i="0" u="none" strike="noStrike">
                          <a:solidFill>
                            <a:srgbClr val="000000"/>
                          </a:solidFill>
                          <a:effectLst/>
                          <a:latin typeface="Calibri" panose="020F0502020204030204" pitchFamily="34" charset="0"/>
                        </a:rPr>
                        <a:t>REPAIRS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14,000.00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128,635.58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2489580167"/>
                  </a:ext>
                </a:extLst>
              </a:tr>
              <a:tr h="320068">
                <a:tc>
                  <a:txBody>
                    <a:bodyPr/>
                    <a:lstStyle/>
                    <a:p>
                      <a:pPr algn="l" fontAlgn="b"/>
                      <a:r>
                        <a:rPr lang="en-US" sz="1100" b="0" i="0" u="none" strike="noStrike">
                          <a:solidFill>
                            <a:srgbClr val="000000"/>
                          </a:solidFill>
                          <a:effectLst/>
                          <a:latin typeface="Calibri" panose="020F0502020204030204" pitchFamily="34" charset="0"/>
                        </a:rPr>
                        <a:t>CAPITAL EXPENDITURES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39,636.78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7,800.00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66516431"/>
                  </a:ext>
                </a:extLst>
              </a:tr>
              <a:tr h="320068">
                <a:tc>
                  <a:txBody>
                    <a:bodyPr/>
                    <a:lstStyle/>
                    <a:p>
                      <a:pPr algn="l" fontAlgn="b"/>
                      <a:r>
                        <a:rPr lang="en-US" sz="1100" b="0" i="0" u="none" strike="noStrike">
                          <a:solidFill>
                            <a:srgbClr val="000000"/>
                          </a:solidFill>
                          <a:effectLst/>
                          <a:latin typeface="Calibri" panose="020F0502020204030204" pitchFamily="34" charset="0"/>
                        </a:rPr>
                        <a:t>DEBT</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31831241"/>
                  </a:ext>
                </a:extLst>
              </a:tr>
              <a:tr h="320068">
                <a:tc>
                  <a:txBody>
                    <a:bodyPr/>
                    <a:lstStyle/>
                    <a:p>
                      <a:pPr algn="l" fontAlgn="b"/>
                      <a:r>
                        <a:rPr lang="en-US" sz="1100" b="1" i="0" u="none" strike="noStrike">
                          <a:solidFill>
                            <a:srgbClr val="000000"/>
                          </a:solidFill>
                          <a:effectLst/>
                          <a:latin typeface="Calibri" panose="020F0502020204030204" pitchFamily="34" charset="0"/>
                        </a:rPr>
                        <a:t>TOTAL</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Calibri" panose="020F0502020204030204" pitchFamily="34" charset="0"/>
                        </a:rPr>
                        <a:t> $      607,965.78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Calibri" panose="020F0502020204030204" pitchFamily="34" charset="0"/>
                        </a:rPr>
                        <a:t> $      647,539.58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35663158"/>
                  </a:ext>
                </a:extLst>
              </a:tr>
              <a:tr h="320068">
                <a:tc>
                  <a:txBody>
                    <a:bodyPr/>
                    <a:lstStyle/>
                    <a:p>
                      <a:pPr algn="l" fontAlgn="b"/>
                      <a:r>
                        <a:rPr lang="en-US" sz="1100" b="0" i="0" u="none" strike="noStrike">
                          <a:solidFill>
                            <a:srgbClr val="000000"/>
                          </a:solidFill>
                          <a:effectLst/>
                          <a:latin typeface="Calibri" panose="020F0502020204030204" pitchFamily="34" charset="0"/>
                        </a:rPr>
                        <a:t>Percent Inc/(Dec)</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-6%</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493010600"/>
                  </a:ext>
                </a:extLst>
              </a:tr>
              <a:tr h="320068">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38951027"/>
                  </a:ext>
                </a:extLst>
              </a:tr>
              <a:tr h="320068">
                <a:tc gridSpan="2">
                  <a:txBody>
                    <a:bodyPr/>
                    <a:lstStyle/>
                    <a:p>
                      <a:pPr algn="l" fontAlgn="b"/>
                      <a:r>
                        <a:rPr lang="en-US" sz="1100" b="0" i="0" u="none" strike="noStrike">
                          <a:solidFill>
                            <a:srgbClr val="000000"/>
                          </a:solidFill>
                          <a:effectLst/>
                          <a:latin typeface="Calibri" panose="020F0502020204030204" pitchFamily="34" charset="0"/>
                        </a:rPr>
                        <a:t>*City Hall/FD Roof - Insurance Claim</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21031483"/>
                  </a:ext>
                </a:extLst>
              </a:tr>
            </a:tbl>
          </a:graphicData>
        </a:graphic>
      </p:graphicFrame>
      <p:sp>
        <p:nvSpPr>
          <p:cNvPr id="4" name="Content Placeholder 3"/>
          <p:cNvSpPr>
            <a:spLocks noGrp="1"/>
          </p:cNvSpPr>
          <p:nvPr>
            <p:ph sz="half" idx="2"/>
          </p:nvPr>
        </p:nvSpPr>
        <p:spPr/>
        <p:txBody>
          <a:bodyPr/>
          <a:lstStyle/>
          <a:p>
            <a:endParaRPr lang="en-US" dirty="0"/>
          </a:p>
        </p:txBody>
      </p:sp>
    </p:spTree>
    <p:extLst>
      <p:ext uri="{BB962C8B-B14F-4D97-AF65-F5344CB8AC3E}">
        <p14:creationId xmlns:p14="http://schemas.microsoft.com/office/powerpoint/2010/main" val="2864036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balance projections</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994491445"/>
              </p:ext>
            </p:extLst>
          </p:nvPr>
        </p:nvGraphicFramePr>
        <p:xfrm>
          <a:off x="974222" y="2102267"/>
          <a:ext cx="5187298" cy="3093577"/>
        </p:xfrm>
        <a:graphic>
          <a:graphicData uri="http://schemas.openxmlformats.org/drawingml/2006/table">
            <a:tbl>
              <a:tblPr/>
              <a:tblGrid>
                <a:gridCol w="1293713">
                  <a:extLst>
                    <a:ext uri="{9D8B030D-6E8A-4147-A177-3AD203B41FA5}">
                      <a16:colId xmlns:a16="http://schemas.microsoft.com/office/drawing/2014/main" val="3617708033"/>
                    </a:ext>
                  </a:extLst>
                </a:gridCol>
                <a:gridCol w="945407">
                  <a:extLst>
                    <a:ext uri="{9D8B030D-6E8A-4147-A177-3AD203B41FA5}">
                      <a16:colId xmlns:a16="http://schemas.microsoft.com/office/drawing/2014/main" val="3637004916"/>
                    </a:ext>
                  </a:extLst>
                </a:gridCol>
                <a:gridCol w="982726">
                  <a:extLst>
                    <a:ext uri="{9D8B030D-6E8A-4147-A177-3AD203B41FA5}">
                      <a16:colId xmlns:a16="http://schemas.microsoft.com/office/drawing/2014/main" val="140385198"/>
                    </a:ext>
                  </a:extLst>
                </a:gridCol>
                <a:gridCol w="982726">
                  <a:extLst>
                    <a:ext uri="{9D8B030D-6E8A-4147-A177-3AD203B41FA5}">
                      <a16:colId xmlns:a16="http://schemas.microsoft.com/office/drawing/2014/main" val="3700844491"/>
                    </a:ext>
                  </a:extLst>
                </a:gridCol>
                <a:gridCol w="982726">
                  <a:extLst>
                    <a:ext uri="{9D8B030D-6E8A-4147-A177-3AD203B41FA5}">
                      <a16:colId xmlns:a16="http://schemas.microsoft.com/office/drawing/2014/main" val="406684594"/>
                    </a:ext>
                  </a:extLst>
                </a:gridCol>
              </a:tblGrid>
              <a:tr h="467125">
                <a:tc>
                  <a:txBody>
                    <a:bodyPr/>
                    <a:lstStyle/>
                    <a:p>
                      <a:pPr algn="l" fontAlgn="b"/>
                      <a:r>
                        <a:rPr lang="en-US" sz="1050" b="1" i="0" u="none" strike="noStrike" dirty="0">
                          <a:solidFill>
                            <a:srgbClr val="000000"/>
                          </a:solidFill>
                          <a:effectLst/>
                          <a:latin typeface="Calibri" panose="020F0502020204030204" pitchFamily="34" charset="0"/>
                        </a:rPr>
                        <a:t>Fund</a:t>
                      </a:r>
                    </a:p>
                  </a:txBody>
                  <a:tcPr marL="8354" marR="8354" marT="83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50" b="1" i="0" u="none" strike="noStrike">
                          <a:solidFill>
                            <a:srgbClr val="000000"/>
                          </a:solidFill>
                          <a:effectLst/>
                          <a:latin typeface="Calibri" panose="020F0502020204030204" pitchFamily="34" charset="0"/>
                        </a:rPr>
                        <a:t>9/30/2021</a:t>
                      </a:r>
                    </a:p>
                  </a:txBody>
                  <a:tcPr marL="8354" marR="8354" marT="83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50" b="1" i="0" u="none" strike="noStrike">
                          <a:solidFill>
                            <a:srgbClr val="000000"/>
                          </a:solidFill>
                          <a:effectLst/>
                          <a:latin typeface="Calibri" panose="020F0502020204030204" pitchFamily="34" charset="0"/>
                        </a:rPr>
                        <a:t>Projected Revenues</a:t>
                      </a:r>
                    </a:p>
                  </a:txBody>
                  <a:tcPr marL="8354" marR="8354" marT="83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50" b="1" i="0" u="none" strike="noStrike">
                          <a:solidFill>
                            <a:srgbClr val="000000"/>
                          </a:solidFill>
                          <a:effectLst/>
                          <a:latin typeface="Calibri" panose="020F0502020204030204" pitchFamily="34" charset="0"/>
                        </a:rPr>
                        <a:t>Projected Expenditures</a:t>
                      </a:r>
                    </a:p>
                  </a:txBody>
                  <a:tcPr marL="8354" marR="8354" marT="835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50" b="1" i="0" u="none" strike="noStrike" dirty="0">
                          <a:solidFill>
                            <a:srgbClr val="000000"/>
                          </a:solidFill>
                          <a:effectLst/>
                          <a:latin typeface="Calibri" panose="020F0502020204030204" pitchFamily="34" charset="0"/>
                        </a:rPr>
                        <a:t>Projected Year End</a:t>
                      </a:r>
                    </a:p>
                  </a:txBody>
                  <a:tcPr marL="8354" marR="8354" marT="835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388856"/>
                  </a:ext>
                </a:extLst>
              </a:tr>
              <a:tr h="437742">
                <a:tc>
                  <a:txBody>
                    <a:bodyPr/>
                    <a:lstStyle/>
                    <a:p>
                      <a:pPr algn="l" fontAlgn="b"/>
                      <a:r>
                        <a:rPr lang="en-US" sz="1050" b="0" i="0" u="none" strike="noStrike">
                          <a:solidFill>
                            <a:srgbClr val="000000"/>
                          </a:solidFill>
                          <a:effectLst/>
                          <a:latin typeface="Calibri" panose="020F0502020204030204" pitchFamily="34" charset="0"/>
                        </a:rPr>
                        <a:t>General Fund</a:t>
                      </a:r>
                    </a:p>
                  </a:txBody>
                  <a:tcPr marL="8354" marR="8354" marT="835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50" b="0" i="0" u="none" strike="noStrike">
                          <a:solidFill>
                            <a:srgbClr val="000000"/>
                          </a:solidFill>
                          <a:effectLst/>
                          <a:latin typeface="Calibri" panose="020F0502020204030204" pitchFamily="34" charset="0"/>
                        </a:rPr>
                        <a:t> $  1,708,037.53 </a:t>
                      </a:r>
                    </a:p>
                  </a:txBody>
                  <a:tcPr marL="8354" marR="8354" marT="835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50" b="0" i="0" u="none" strike="noStrike">
                          <a:solidFill>
                            <a:srgbClr val="000000"/>
                          </a:solidFill>
                          <a:effectLst/>
                          <a:latin typeface="Calibri" panose="020F0502020204030204" pitchFamily="34" charset="0"/>
                        </a:rPr>
                        <a:t> $    5,243,595.33 </a:t>
                      </a:r>
                    </a:p>
                  </a:txBody>
                  <a:tcPr marL="8354" marR="8354" marT="835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50" b="0" i="0" u="none" strike="noStrike">
                          <a:solidFill>
                            <a:srgbClr val="000000"/>
                          </a:solidFill>
                          <a:effectLst/>
                          <a:latin typeface="Calibri" panose="020F0502020204030204" pitchFamily="34" charset="0"/>
                        </a:rPr>
                        <a:t> $    4,951,746.82 </a:t>
                      </a:r>
                    </a:p>
                  </a:txBody>
                  <a:tcPr marL="8354" marR="8354" marT="835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050" b="0" i="0" u="none" strike="noStrike" dirty="0">
                          <a:solidFill>
                            <a:srgbClr val="000000"/>
                          </a:solidFill>
                          <a:effectLst/>
                          <a:latin typeface="Calibri" panose="020F0502020204030204" pitchFamily="34" charset="0"/>
                        </a:rPr>
                        <a:t> $    1,999,886.04 </a:t>
                      </a:r>
                    </a:p>
                  </a:txBody>
                  <a:tcPr marL="8354" marR="8354" marT="8354"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72058425"/>
                  </a:ext>
                </a:extLst>
              </a:tr>
              <a:tr h="437742">
                <a:tc>
                  <a:txBody>
                    <a:bodyPr/>
                    <a:lstStyle/>
                    <a:p>
                      <a:pPr algn="l" fontAlgn="b"/>
                      <a:r>
                        <a:rPr lang="en-US" sz="1050" b="0" i="0" u="none" strike="noStrike" dirty="0">
                          <a:solidFill>
                            <a:srgbClr val="000000"/>
                          </a:solidFill>
                          <a:effectLst/>
                          <a:latin typeface="Calibri" panose="020F0502020204030204" pitchFamily="34" charset="0"/>
                        </a:rPr>
                        <a:t>Water Utility Fund</a:t>
                      </a:r>
                    </a:p>
                  </a:txBody>
                  <a:tcPr marL="8354" marR="8354" marT="8354"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  1,344,281.49 </a:t>
                      </a:r>
                    </a:p>
                  </a:txBody>
                  <a:tcPr marL="8354" marR="8354" marT="8354"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    2,776,525.00 </a:t>
                      </a:r>
                    </a:p>
                  </a:txBody>
                  <a:tcPr marL="8354" marR="8354" marT="8354"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    2,671,031.00 </a:t>
                      </a:r>
                    </a:p>
                  </a:txBody>
                  <a:tcPr marL="8354" marR="8354" marT="8354" marB="0" anchor="b">
                    <a:lnL>
                      <a:noFill/>
                    </a:lnL>
                    <a:lnR>
                      <a:noFill/>
                    </a:lnR>
                    <a:lnT>
                      <a:noFill/>
                    </a:lnT>
                    <a:lnB>
                      <a:noFill/>
                    </a:lnB>
                  </a:tcPr>
                </a:tc>
                <a:tc>
                  <a:txBody>
                    <a:bodyPr/>
                    <a:lstStyle/>
                    <a:p>
                      <a:pPr algn="l" fontAlgn="b"/>
                      <a:r>
                        <a:rPr lang="en-US" sz="1050" b="0" i="0" u="none" strike="noStrike" dirty="0">
                          <a:solidFill>
                            <a:srgbClr val="000000"/>
                          </a:solidFill>
                          <a:effectLst/>
                          <a:latin typeface="Calibri" panose="020F0502020204030204" pitchFamily="34" charset="0"/>
                        </a:rPr>
                        <a:t> $    1,449,775.49 </a:t>
                      </a:r>
                    </a:p>
                  </a:txBody>
                  <a:tcPr marL="8354" marR="8354" marT="8354" marB="0" anchor="b">
                    <a:lnL>
                      <a:noFill/>
                    </a:lnL>
                    <a:lnR>
                      <a:noFill/>
                    </a:lnR>
                    <a:lnT>
                      <a:noFill/>
                    </a:lnT>
                    <a:lnB>
                      <a:noFill/>
                    </a:lnB>
                  </a:tcPr>
                </a:tc>
                <a:extLst>
                  <a:ext uri="{0D108BD9-81ED-4DB2-BD59-A6C34878D82A}">
                    <a16:rowId xmlns:a16="http://schemas.microsoft.com/office/drawing/2014/main" val="1581335774"/>
                  </a:ext>
                </a:extLst>
              </a:tr>
              <a:tr h="437742">
                <a:tc>
                  <a:txBody>
                    <a:bodyPr/>
                    <a:lstStyle/>
                    <a:p>
                      <a:pPr algn="l" fontAlgn="b"/>
                      <a:r>
                        <a:rPr lang="en-US" sz="1050" b="0" i="0" u="none" strike="noStrike">
                          <a:solidFill>
                            <a:srgbClr val="000000"/>
                          </a:solidFill>
                          <a:effectLst/>
                          <a:latin typeface="Calibri" panose="020F0502020204030204" pitchFamily="34" charset="0"/>
                        </a:rPr>
                        <a:t>Mineola EDC</a:t>
                      </a:r>
                    </a:p>
                  </a:txBody>
                  <a:tcPr marL="8354" marR="8354" marT="8354"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      869,569.23 </a:t>
                      </a:r>
                    </a:p>
                  </a:txBody>
                  <a:tcPr marL="8354" marR="8354" marT="8354"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       934,058.00 </a:t>
                      </a:r>
                    </a:p>
                  </a:txBody>
                  <a:tcPr marL="8354" marR="8354" marT="8354"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       757,042.00 </a:t>
                      </a:r>
                    </a:p>
                  </a:txBody>
                  <a:tcPr marL="8354" marR="8354" marT="8354" marB="0" anchor="b">
                    <a:lnL>
                      <a:noFill/>
                    </a:lnL>
                    <a:lnR>
                      <a:noFill/>
                    </a:lnR>
                    <a:lnT>
                      <a:noFill/>
                    </a:lnT>
                    <a:lnB>
                      <a:noFill/>
                    </a:lnB>
                  </a:tcPr>
                </a:tc>
                <a:tc>
                  <a:txBody>
                    <a:bodyPr/>
                    <a:lstStyle/>
                    <a:p>
                      <a:pPr algn="l" fontAlgn="b"/>
                      <a:r>
                        <a:rPr lang="en-US" sz="1050" b="0" i="0" u="none" strike="noStrike" dirty="0">
                          <a:solidFill>
                            <a:srgbClr val="000000"/>
                          </a:solidFill>
                          <a:effectLst/>
                          <a:latin typeface="Calibri" panose="020F0502020204030204" pitchFamily="34" charset="0"/>
                        </a:rPr>
                        <a:t> $    1,046,585.23 </a:t>
                      </a:r>
                    </a:p>
                  </a:txBody>
                  <a:tcPr marL="8354" marR="8354" marT="8354" marB="0" anchor="b">
                    <a:lnL>
                      <a:noFill/>
                    </a:lnL>
                    <a:lnR>
                      <a:noFill/>
                    </a:lnR>
                    <a:lnT>
                      <a:noFill/>
                    </a:lnT>
                    <a:lnB>
                      <a:noFill/>
                    </a:lnB>
                  </a:tcPr>
                </a:tc>
                <a:extLst>
                  <a:ext uri="{0D108BD9-81ED-4DB2-BD59-A6C34878D82A}">
                    <a16:rowId xmlns:a16="http://schemas.microsoft.com/office/drawing/2014/main" val="1358980598"/>
                  </a:ext>
                </a:extLst>
              </a:tr>
              <a:tr h="437742">
                <a:tc>
                  <a:txBody>
                    <a:bodyPr/>
                    <a:lstStyle/>
                    <a:p>
                      <a:pPr algn="l" fontAlgn="b"/>
                      <a:r>
                        <a:rPr lang="en-US" sz="1050" b="0" i="0" u="none" strike="noStrike">
                          <a:solidFill>
                            <a:srgbClr val="000000"/>
                          </a:solidFill>
                          <a:effectLst/>
                          <a:latin typeface="Calibri" panose="020F0502020204030204" pitchFamily="34" charset="0"/>
                        </a:rPr>
                        <a:t>Natural Resources</a:t>
                      </a:r>
                    </a:p>
                  </a:txBody>
                  <a:tcPr marL="8354" marR="8354" marT="8354"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        43,101.19 </a:t>
                      </a:r>
                    </a:p>
                  </a:txBody>
                  <a:tcPr marL="8354" marR="8354" marT="8354"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       193,436.00 </a:t>
                      </a:r>
                    </a:p>
                  </a:txBody>
                  <a:tcPr marL="8354" marR="8354" marT="8354" marB="0" anchor="b">
                    <a:lnL>
                      <a:noFill/>
                    </a:lnL>
                    <a:lnR>
                      <a:noFill/>
                    </a:lnR>
                    <a:lnT>
                      <a:noFill/>
                    </a:lnT>
                    <a:lnB>
                      <a:noFill/>
                    </a:lnB>
                  </a:tcPr>
                </a:tc>
                <a:tc>
                  <a:txBody>
                    <a:bodyPr/>
                    <a:lstStyle/>
                    <a:p>
                      <a:pPr algn="l" fontAlgn="b"/>
                      <a:r>
                        <a:rPr lang="en-US" sz="1050" b="0" i="0" u="none" strike="noStrike">
                          <a:solidFill>
                            <a:srgbClr val="000000"/>
                          </a:solidFill>
                          <a:effectLst/>
                          <a:latin typeface="Calibri" panose="020F0502020204030204" pitchFamily="34" charset="0"/>
                        </a:rPr>
                        <a:t> $       182,757.00 </a:t>
                      </a:r>
                    </a:p>
                  </a:txBody>
                  <a:tcPr marL="8354" marR="8354" marT="8354" marB="0" anchor="b">
                    <a:lnL>
                      <a:noFill/>
                    </a:lnL>
                    <a:lnR>
                      <a:noFill/>
                    </a:lnR>
                    <a:lnT>
                      <a:noFill/>
                    </a:lnT>
                    <a:lnB>
                      <a:noFill/>
                    </a:lnB>
                  </a:tcPr>
                </a:tc>
                <a:tc>
                  <a:txBody>
                    <a:bodyPr/>
                    <a:lstStyle/>
                    <a:p>
                      <a:pPr algn="l" fontAlgn="b"/>
                      <a:r>
                        <a:rPr lang="en-US" sz="1050" b="0" i="0" u="none" strike="noStrike" dirty="0">
                          <a:solidFill>
                            <a:srgbClr val="000000"/>
                          </a:solidFill>
                          <a:effectLst/>
                          <a:latin typeface="Calibri" panose="020F0502020204030204" pitchFamily="34" charset="0"/>
                        </a:rPr>
                        <a:t> $          53,780.19 </a:t>
                      </a:r>
                    </a:p>
                  </a:txBody>
                  <a:tcPr marL="8354" marR="8354" marT="8354" marB="0" anchor="b">
                    <a:lnL>
                      <a:noFill/>
                    </a:lnL>
                    <a:lnR>
                      <a:noFill/>
                    </a:lnR>
                    <a:lnT>
                      <a:noFill/>
                    </a:lnT>
                    <a:lnB>
                      <a:noFill/>
                    </a:lnB>
                  </a:tcPr>
                </a:tc>
                <a:extLst>
                  <a:ext uri="{0D108BD9-81ED-4DB2-BD59-A6C34878D82A}">
                    <a16:rowId xmlns:a16="http://schemas.microsoft.com/office/drawing/2014/main" val="1249076283"/>
                  </a:ext>
                </a:extLst>
              </a:tr>
              <a:tr h="437742">
                <a:tc>
                  <a:txBody>
                    <a:bodyPr/>
                    <a:lstStyle/>
                    <a:p>
                      <a:pPr algn="l" fontAlgn="b"/>
                      <a:r>
                        <a:rPr lang="en-US" sz="1050" b="0" i="0" u="none" strike="noStrike">
                          <a:solidFill>
                            <a:srgbClr val="000000"/>
                          </a:solidFill>
                          <a:effectLst/>
                          <a:latin typeface="Calibri" panose="020F0502020204030204" pitchFamily="34" charset="0"/>
                        </a:rPr>
                        <a:t>Marketing &amp; Tourism</a:t>
                      </a:r>
                    </a:p>
                  </a:txBody>
                  <a:tcPr marL="8354" marR="8354" marT="8354"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        11,273.09 </a:t>
                      </a:r>
                    </a:p>
                  </a:txBody>
                  <a:tcPr marL="8354" marR="8354" marT="8354"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       125,000.00 </a:t>
                      </a:r>
                    </a:p>
                  </a:txBody>
                  <a:tcPr marL="8354" marR="8354" marT="8354"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050" b="0" i="0" u="none" strike="noStrike">
                          <a:solidFill>
                            <a:srgbClr val="000000"/>
                          </a:solidFill>
                          <a:effectLst/>
                          <a:latin typeface="Calibri" panose="020F0502020204030204" pitchFamily="34" charset="0"/>
                        </a:rPr>
                        <a:t> $       123,548.00 </a:t>
                      </a:r>
                    </a:p>
                  </a:txBody>
                  <a:tcPr marL="8354" marR="8354" marT="8354"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effectLst/>
                          <a:latin typeface="Calibri" panose="020F0502020204030204" pitchFamily="34" charset="0"/>
                        </a:rPr>
                        <a:t> $          12,725.09 </a:t>
                      </a:r>
                    </a:p>
                  </a:txBody>
                  <a:tcPr marL="8354" marR="8354" marT="8354"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744347557"/>
                  </a:ext>
                </a:extLst>
              </a:tr>
              <a:tr h="437742">
                <a:tc>
                  <a:txBody>
                    <a:bodyPr/>
                    <a:lstStyle/>
                    <a:p>
                      <a:pPr algn="l" fontAlgn="b"/>
                      <a:endParaRPr lang="en-US" sz="1050" b="0" i="0" u="none" strike="noStrike">
                        <a:solidFill>
                          <a:srgbClr val="000000"/>
                        </a:solidFill>
                        <a:effectLst/>
                        <a:latin typeface="Calibri" panose="020F0502020204030204" pitchFamily="34" charset="0"/>
                      </a:endParaRPr>
                    </a:p>
                  </a:txBody>
                  <a:tcPr marL="8354" marR="8354" marT="835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050" b="1" i="0" u="none" strike="noStrike">
                          <a:solidFill>
                            <a:srgbClr val="000000"/>
                          </a:solidFill>
                          <a:effectLst/>
                          <a:latin typeface="Calibri" panose="020F0502020204030204" pitchFamily="34" charset="0"/>
                        </a:rPr>
                        <a:t> $  3,976,262.53 </a:t>
                      </a:r>
                    </a:p>
                  </a:txBody>
                  <a:tcPr marL="8354" marR="8354" marT="835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050" b="1" i="0" u="none" strike="noStrike">
                          <a:solidFill>
                            <a:srgbClr val="000000"/>
                          </a:solidFill>
                          <a:effectLst/>
                          <a:latin typeface="Calibri" panose="020F0502020204030204" pitchFamily="34" charset="0"/>
                        </a:rPr>
                        <a:t> $    9,272,614.33 </a:t>
                      </a:r>
                    </a:p>
                  </a:txBody>
                  <a:tcPr marL="8354" marR="8354" marT="835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050" b="1" i="0" u="none" strike="noStrike">
                          <a:solidFill>
                            <a:srgbClr val="000000"/>
                          </a:solidFill>
                          <a:effectLst/>
                          <a:latin typeface="Calibri" panose="020F0502020204030204" pitchFamily="34" charset="0"/>
                        </a:rPr>
                        <a:t> $    8,686,124.82 </a:t>
                      </a:r>
                    </a:p>
                  </a:txBody>
                  <a:tcPr marL="8354" marR="8354" marT="8354"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050" b="1" i="0" u="none" strike="noStrike" dirty="0">
                          <a:solidFill>
                            <a:srgbClr val="000000"/>
                          </a:solidFill>
                          <a:effectLst/>
                          <a:latin typeface="Calibri" panose="020F0502020204030204" pitchFamily="34" charset="0"/>
                        </a:rPr>
                        <a:t> $    4,562,752.04 </a:t>
                      </a:r>
                    </a:p>
                  </a:txBody>
                  <a:tcPr marL="8354" marR="8354" marT="8354"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85640776"/>
                  </a:ext>
                </a:extLst>
              </a:tr>
            </a:tbl>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1367779975"/>
              </p:ext>
            </p:extLst>
          </p:nvPr>
        </p:nvGraphicFramePr>
        <p:xfrm>
          <a:off x="6413500" y="2017713"/>
          <a:ext cx="4901132" cy="34943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3331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 (Other)</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646067337"/>
              </p:ext>
            </p:extLst>
          </p:nvPr>
        </p:nvGraphicFramePr>
        <p:xfrm>
          <a:off x="1449216" y="2017342"/>
          <a:ext cx="4602448" cy="3441527"/>
        </p:xfrm>
        <a:graphic>
          <a:graphicData uri="http://schemas.openxmlformats.org/drawingml/2006/table">
            <a:tbl>
              <a:tblPr/>
              <a:tblGrid>
                <a:gridCol w="2054968">
                  <a:extLst>
                    <a:ext uri="{9D8B030D-6E8A-4147-A177-3AD203B41FA5}">
                      <a16:colId xmlns:a16="http://schemas.microsoft.com/office/drawing/2014/main" val="87888795"/>
                    </a:ext>
                  </a:extLst>
                </a:gridCol>
                <a:gridCol w="1273740">
                  <a:extLst>
                    <a:ext uri="{9D8B030D-6E8A-4147-A177-3AD203B41FA5}">
                      <a16:colId xmlns:a16="http://schemas.microsoft.com/office/drawing/2014/main" val="1977850237"/>
                    </a:ext>
                  </a:extLst>
                </a:gridCol>
                <a:gridCol w="1273740">
                  <a:extLst>
                    <a:ext uri="{9D8B030D-6E8A-4147-A177-3AD203B41FA5}">
                      <a16:colId xmlns:a16="http://schemas.microsoft.com/office/drawing/2014/main" val="3626368749"/>
                    </a:ext>
                  </a:extLst>
                </a:gridCol>
              </a:tblGrid>
              <a:tr h="349039">
                <a:tc>
                  <a:txBody>
                    <a:bodyPr/>
                    <a:lstStyle/>
                    <a:p>
                      <a:pPr algn="l" fontAlgn="b"/>
                      <a:r>
                        <a:rPr lang="en-US" sz="1100" b="1" i="0" u="none" strike="noStrike">
                          <a:solidFill>
                            <a:srgbClr val="000000"/>
                          </a:solidFill>
                          <a:effectLst/>
                          <a:latin typeface="Calibri" panose="020F0502020204030204" pitchFamily="34" charset="0"/>
                        </a:rPr>
                        <a:t>Community Development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5658090"/>
                  </a:ext>
                </a:extLst>
              </a:tr>
              <a:tr h="386561">
                <a:tc>
                  <a:txBody>
                    <a:bodyPr/>
                    <a:lstStyle/>
                    <a:p>
                      <a:pPr algn="l" fontAlgn="b"/>
                      <a:r>
                        <a:rPr lang="en-US" sz="1100" b="0" i="0" u="none" strike="noStrike">
                          <a:solidFill>
                            <a:srgbClr val="000000"/>
                          </a:solidFill>
                          <a:effectLst/>
                          <a:latin typeface="Calibri" panose="020F0502020204030204" pitchFamily="34" charset="0"/>
                        </a:rPr>
                        <a:t>PERSONNEL SERVICE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        73,095.00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86,565.00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07096340"/>
                  </a:ext>
                </a:extLst>
              </a:tr>
              <a:tr h="386561">
                <a:tc>
                  <a:txBody>
                    <a:bodyPr/>
                    <a:lstStyle/>
                    <a:p>
                      <a:pPr algn="l" fontAlgn="b"/>
                      <a:r>
                        <a:rPr lang="en-US" sz="1100" b="0" i="0" u="none" strike="noStrike">
                          <a:solidFill>
                            <a:srgbClr val="000000"/>
                          </a:solidFill>
                          <a:effectLst/>
                          <a:latin typeface="Calibri" panose="020F0502020204030204" pitchFamily="34" charset="0"/>
                        </a:rPr>
                        <a:t>OPERATING SUPPLIES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1,750.00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2,450.00 </a:t>
                      </a:r>
                    </a:p>
                  </a:txBody>
                  <a:tcPr marL="9525" marR="9525" marT="9525" marB="0" anchor="b">
                    <a:lnL>
                      <a:noFill/>
                    </a:lnL>
                    <a:lnR>
                      <a:noFill/>
                    </a:lnR>
                    <a:lnT>
                      <a:noFill/>
                    </a:lnT>
                    <a:lnB>
                      <a:noFill/>
                    </a:lnB>
                  </a:tcPr>
                </a:tc>
                <a:extLst>
                  <a:ext uri="{0D108BD9-81ED-4DB2-BD59-A6C34878D82A}">
                    <a16:rowId xmlns:a16="http://schemas.microsoft.com/office/drawing/2014/main" val="3996460979"/>
                  </a:ext>
                </a:extLst>
              </a:tr>
              <a:tr h="386561">
                <a:tc>
                  <a:txBody>
                    <a:bodyPr/>
                    <a:lstStyle/>
                    <a:p>
                      <a:pPr algn="l" fontAlgn="b"/>
                      <a:r>
                        <a:rPr lang="en-US" sz="1100" b="0" i="0" u="none" strike="noStrike">
                          <a:solidFill>
                            <a:srgbClr val="000000"/>
                          </a:solidFill>
                          <a:effectLst/>
                          <a:latin typeface="Calibri" panose="020F0502020204030204" pitchFamily="34" charset="0"/>
                        </a:rPr>
                        <a:t>CONTRACTUAL SERVICES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56,700.00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54,700.00 </a:t>
                      </a:r>
                    </a:p>
                  </a:txBody>
                  <a:tcPr marL="9525" marR="9525" marT="9525" marB="0" anchor="b">
                    <a:lnL>
                      <a:noFill/>
                    </a:lnL>
                    <a:lnR>
                      <a:noFill/>
                    </a:lnR>
                    <a:lnT>
                      <a:noFill/>
                    </a:lnT>
                    <a:lnB>
                      <a:noFill/>
                    </a:lnB>
                  </a:tcPr>
                </a:tc>
                <a:extLst>
                  <a:ext uri="{0D108BD9-81ED-4DB2-BD59-A6C34878D82A}">
                    <a16:rowId xmlns:a16="http://schemas.microsoft.com/office/drawing/2014/main" val="4211469516"/>
                  </a:ext>
                </a:extLst>
              </a:tr>
              <a:tr h="386561">
                <a:tc>
                  <a:txBody>
                    <a:bodyPr/>
                    <a:lstStyle/>
                    <a:p>
                      <a:pPr algn="l" fontAlgn="b"/>
                      <a:r>
                        <a:rPr lang="en-US" sz="1100" b="0" i="0" u="none" strike="noStrike">
                          <a:solidFill>
                            <a:srgbClr val="000000"/>
                          </a:solidFill>
                          <a:effectLst/>
                          <a:latin typeface="Calibri" panose="020F0502020204030204" pitchFamily="34" charset="0"/>
                        </a:rPr>
                        <a:t>REPAIRS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16,000.00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22,551.00 </a:t>
                      </a:r>
                    </a:p>
                  </a:txBody>
                  <a:tcPr marL="9525" marR="9525" marT="9525" marB="0" anchor="b">
                    <a:lnL>
                      <a:noFill/>
                    </a:lnL>
                    <a:lnR>
                      <a:noFill/>
                    </a:lnR>
                    <a:lnT>
                      <a:noFill/>
                    </a:lnT>
                    <a:lnB>
                      <a:noFill/>
                    </a:lnB>
                  </a:tcPr>
                </a:tc>
                <a:extLst>
                  <a:ext uri="{0D108BD9-81ED-4DB2-BD59-A6C34878D82A}">
                    <a16:rowId xmlns:a16="http://schemas.microsoft.com/office/drawing/2014/main" val="1364637693"/>
                  </a:ext>
                </a:extLst>
              </a:tr>
              <a:tr h="386561">
                <a:tc>
                  <a:txBody>
                    <a:bodyPr/>
                    <a:lstStyle/>
                    <a:p>
                      <a:pPr algn="l" fontAlgn="b"/>
                      <a:r>
                        <a:rPr lang="en-US" sz="1100" b="0" i="0" u="none" strike="noStrike">
                          <a:solidFill>
                            <a:srgbClr val="000000"/>
                          </a:solidFill>
                          <a:effectLst/>
                          <a:latin typeface="Calibri" panose="020F0502020204030204" pitchFamily="34" charset="0"/>
                        </a:rPr>
                        <a:t>CAPITAL EXPENDITURES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15,500.00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10,000.00 </a:t>
                      </a:r>
                    </a:p>
                  </a:txBody>
                  <a:tcPr marL="9525" marR="9525" marT="9525" marB="0" anchor="b">
                    <a:lnL>
                      <a:noFill/>
                    </a:lnL>
                    <a:lnR>
                      <a:noFill/>
                    </a:lnR>
                    <a:lnT>
                      <a:noFill/>
                    </a:lnT>
                    <a:lnB>
                      <a:noFill/>
                    </a:lnB>
                  </a:tcPr>
                </a:tc>
                <a:extLst>
                  <a:ext uri="{0D108BD9-81ED-4DB2-BD59-A6C34878D82A}">
                    <a16:rowId xmlns:a16="http://schemas.microsoft.com/office/drawing/2014/main" val="3778168101"/>
                  </a:ext>
                </a:extLst>
              </a:tr>
              <a:tr h="386561">
                <a:tc>
                  <a:txBody>
                    <a:bodyPr/>
                    <a:lstStyle/>
                    <a:p>
                      <a:pPr algn="l" fontAlgn="b"/>
                      <a:r>
                        <a:rPr lang="en-US" sz="1100" b="0" i="0" u="none" strike="noStrike">
                          <a:solidFill>
                            <a:srgbClr val="000000"/>
                          </a:solidFill>
                          <a:effectLst/>
                          <a:latin typeface="Calibri" panose="020F0502020204030204" pitchFamily="34" charset="0"/>
                        </a:rPr>
                        <a:t>DEBT</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525839832"/>
                  </a:ext>
                </a:extLst>
              </a:tr>
              <a:tr h="386561">
                <a:tc>
                  <a:txBody>
                    <a:bodyPr/>
                    <a:lstStyle/>
                    <a:p>
                      <a:pPr algn="l" fontAlgn="b"/>
                      <a:r>
                        <a:rPr lang="en-US" sz="1100" b="1" i="0" u="none" strike="noStrike">
                          <a:solidFill>
                            <a:srgbClr val="000000"/>
                          </a:solidFill>
                          <a:effectLst/>
                          <a:latin typeface="Calibri" panose="020F0502020204030204" pitchFamily="34" charset="0"/>
                        </a:rPr>
                        <a:t>TOTAL</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Calibri" panose="020F0502020204030204" pitchFamily="34" charset="0"/>
                        </a:rPr>
                        <a:t> $      163,045.00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dirty="0">
                          <a:solidFill>
                            <a:srgbClr val="000000"/>
                          </a:solidFill>
                          <a:effectLst/>
                          <a:latin typeface="Calibri" panose="020F0502020204030204" pitchFamily="34" charset="0"/>
                        </a:rPr>
                        <a:t> $      176,266.00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95378786"/>
                  </a:ext>
                </a:extLst>
              </a:tr>
              <a:tr h="386561">
                <a:tc>
                  <a:txBody>
                    <a:bodyPr/>
                    <a:lstStyle/>
                    <a:p>
                      <a:pPr algn="l" fontAlgn="b"/>
                      <a:r>
                        <a:rPr lang="en-US" sz="1100" b="0" i="0" u="none" strike="noStrike">
                          <a:solidFill>
                            <a:srgbClr val="000000"/>
                          </a:solidFill>
                          <a:effectLst/>
                          <a:latin typeface="Calibri" panose="020F0502020204030204" pitchFamily="34" charset="0"/>
                        </a:rPr>
                        <a:t>Percent Inc/(Dec)</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-8%</a:t>
                      </a:r>
                    </a:p>
                  </a:txBody>
                  <a:tcPr marL="9525" marR="9525" marT="9525" marB="0" anchor="b">
                    <a:lnL>
                      <a:noFill/>
                    </a:lnL>
                    <a:lnR>
                      <a:noFill/>
                    </a:lnR>
                    <a:lnT>
                      <a:noFill/>
                    </a:lnT>
                    <a:lnB>
                      <a:noFill/>
                    </a:lnB>
                  </a:tcPr>
                </a:tc>
                <a:extLst>
                  <a:ext uri="{0D108BD9-81ED-4DB2-BD59-A6C34878D82A}">
                    <a16:rowId xmlns:a16="http://schemas.microsoft.com/office/drawing/2014/main" val="2077591947"/>
                  </a:ext>
                </a:extLst>
              </a:tr>
            </a:tbl>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120036577"/>
              </p:ext>
            </p:extLst>
          </p:nvPr>
        </p:nvGraphicFramePr>
        <p:xfrm>
          <a:off x="6600304" y="2078181"/>
          <a:ext cx="4454547" cy="3380688"/>
        </p:xfrm>
        <a:graphic>
          <a:graphicData uri="http://schemas.openxmlformats.org/drawingml/2006/table">
            <a:tbl>
              <a:tblPr/>
              <a:tblGrid>
                <a:gridCol w="1988931">
                  <a:extLst>
                    <a:ext uri="{9D8B030D-6E8A-4147-A177-3AD203B41FA5}">
                      <a16:colId xmlns:a16="http://schemas.microsoft.com/office/drawing/2014/main" val="2767602186"/>
                    </a:ext>
                  </a:extLst>
                </a:gridCol>
                <a:gridCol w="1232808">
                  <a:extLst>
                    <a:ext uri="{9D8B030D-6E8A-4147-A177-3AD203B41FA5}">
                      <a16:colId xmlns:a16="http://schemas.microsoft.com/office/drawing/2014/main" val="147217271"/>
                    </a:ext>
                  </a:extLst>
                </a:gridCol>
                <a:gridCol w="1232808">
                  <a:extLst>
                    <a:ext uri="{9D8B030D-6E8A-4147-A177-3AD203B41FA5}">
                      <a16:colId xmlns:a16="http://schemas.microsoft.com/office/drawing/2014/main" val="3289343301"/>
                    </a:ext>
                  </a:extLst>
                </a:gridCol>
              </a:tblGrid>
              <a:tr h="316840">
                <a:tc>
                  <a:txBody>
                    <a:bodyPr/>
                    <a:lstStyle/>
                    <a:p>
                      <a:pPr algn="l" fontAlgn="b"/>
                      <a:r>
                        <a:rPr lang="en-US" sz="1100" b="1" i="0" u="none" strike="noStrike">
                          <a:solidFill>
                            <a:srgbClr val="000000"/>
                          </a:solidFill>
                          <a:effectLst/>
                          <a:latin typeface="Calibri" panose="020F0502020204030204" pitchFamily="34" charset="0"/>
                        </a:rPr>
                        <a:t>Municipal Court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4576716"/>
                  </a:ext>
                </a:extLst>
              </a:tr>
              <a:tr h="382981">
                <a:tc>
                  <a:txBody>
                    <a:bodyPr/>
                    <a:lstStyle/>
                    <a:p>
                      <a:pPr algn="l" fontAlgn="b"/>
                      <a:r>
                        <a:rPr lang="en-US" sz="1100" b="0" i="0" u="none" strike="noStrike" dirty="0">
                          <a:solidFill>
                            <a:srgbClr val="000000"/>
                          </a:solidFill>
                          <a:effectLst/>
                          <a:latin typeface="Calibri" panose="020F0502020204030204" pitchFamily="34" charset="0"/>
                        </a:rPr>
                        <a:t>PERSONNEL SERVICE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        61,616.00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58,660.00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395046677"/>
                  </a:ext>
                </a:extLst>
              </a:tr>
              <a:tr h="382981">
                <a:tc>
                  <a:txBody>
                    <a:bodyPr/>
                    <a:lstStyle/>
                    <a:p>
                      <a:pPr algn="l" fontAlgn="b"/>
                      <a:r>
                        <a:rPr lang="en-US" sz="1100" b="0" i="0" u="none" strike="noStrike">
                          <a:solidFill>
                            <a:srgbClr val="000000"/>
                          </a:solidFill>
                          <a:effectLst/>
                          <a:latin typeface="Calibri" panose="020F0502020204030204" pitchFamily="34" charset="0"/>
                        </a:rPr>
                        <a:t>OPERATING SUPPLIES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1,200.00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1,000.00 </a:t>
                      </a:r>
                    </a:p>
                  </a:txBody>
                  <a:tcPr marL="9525" marR="9525" marT="9525" marB="0" anchor="b">
                    <a:lnL>
                      <a:noFill/>
                    </a:lnL>
                    <a:lnR>
                      <a:noFill/>
                    </a:lnR>
                    <a:lnT>
                      <a:noFill/>
                    </a:lnT>
                    <a:lnB>
                      <a:noFill/>
                    </a:lnB>
                  </a:tcPr>
                </a:tc>
                <a:extLst>
                  <a:ext uri="{0D108BD9-81ED-4DB2-BD59-A6C34878D82A}">
                    <a16:rowId xmlns:a16="http://schemas.microsoft.com/office/drawing/2014/main" val="1521722327"/>
                  </a:ext>
                </a:extLst>
              </a:tr>
              <a:tr h="382981">
                <a:tc>
                  <a:txBody>
                    <a:bodyPr/>
                    <a:lstStyle/>
                    <a:p>
                      <a:pPr algn="l" fontAlgn="b"/>
                      <a:r>
                        <a:rPr lang="en-US" sz="1100" b="0" i="0" u="none" strike="noStrike">
                          <a:solidFill>
                            <a:srgbClr val="000000"/>
                          </a:solidFill>
                          <a:effectLst/>
                          <a:latin typeface="Calibri" panose="020F0502020204030204" pitchFamily="34" charset="0"/>
                        </a:rPr>
                        <a:t>CONTRACTUAL SERVICES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142,500.00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108,350.00 </a:t>
                      </a:r>
                    </a:p>
                  </a:txBody>
                  <a:tcPr marL="9525" marR="9525" marT="9525" marB="0" anchor="b">
                    <a:lnL>
                      <a:noFill/>
                    </a:lnL>
                    <a:lnR>
                      <a:noFill/>
                    </a:lnR>
                    <a:lnT>
                      <a:noFill/>
                    </a:lnT>
                    <a:lnB>
                      <a:noFill/>
                    </a:lnB>
                  </a:tcPr>
                </a:tc>
                <a:extLst>
                  <a:ext uri="{0D108BD9-81ED-4DB2-BD59-A6C34878D82A}">
                    <a16:rowId xmlns:a16="http://schemas.microsoft.com/office/drawing/2014/main" val="251668145"/>
                  </a:ext>
                </a:extLst>
              </a:tr>
              <a:tr h="382981">
                <a:tc>
                  <a:txBody>
                    <a:bodyPr/>
                    <a:lstStyle/>
                    <a:p>
                      <a:pPr algn="l" fontAlgn="b"/>
                      <a:r>
                        <a:rPr lang="en-US" sz="1100" b="0" i="0" u="none" strike="noStrike">
                          <a:solidFill>
                            <a:srgbClr val="000000"/>
                          </a:solidFill>
                          <a:effectLst/>
                          <a:latin typeface="Calibri" panose="020F0502020204030204" pitchFamily="34" charset="0"/>
                        </a:rPr>
                        <a:t>REPAIRS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lnL>
                      <a:noFill/>
                    </a:lnL>
                    <a:lnR>
                      <a:noFill/>
                    </a:lnR>
                    <a:lnT>
                      <a:noFill/>
                    </a:lnT>
                    <a:lnB>
                      <a:noFill/>
                    </a:lnB>
                  </a:tcPr>
                </a:tc>
                <a:extLst>
                  <a:ext uri="{0D108BD9-81ED-4DB2-BD59-A6C34878D82A}">
                    <a16:rowId xmlns:a16="http://schemas.microsoft.com/office/drawing/2014/main" val="1224638212"/>
                  </a:ext>
                </a:extLst>
              </a:tr>
              <a:tr h="382981">
                <a:tc>
                  <a:txBody>
                    <a:bodyPr/>
                    <a:lstStyle/>
                    <a:p>
                      <a:pPr algn="l" fontAlgn="b"/>
                      <a:r>
                        <a:rPr lang="en-US" sz="1100" b="0" i="0" u="none" strike="noStrike">
                          <a:solidFill>
                            <a:srgbClr val="000000"/>
                          </a:solidFill>
                          <a:effectLst/>
                          <a:latin typeface="Calibri" panose="020F0502020204030204" pitchFamily="34" charset="0"/>
                        </a:rPr>
                        <a:t>CAPITAL EXPENDITURES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lnL>
                      <a:noFill/>
                    </a:lnL>
                    <a:lnR>
                      <a:noFill/>
                    </a:lnR>
                    <a:lnT>
                      <a:noFill/>
                    </a:lnT>
                    <a:lnB>
                      <a:noFill/>
                    </a:lnB>
                  </a:tcPr>
                </a:tc>
                <a:extLst>
                  <a:ext uri="{0D108BD9-81ED-4DB2-BD59-A6C34878D82A}">
                    <a16:rowId xmlns:a16="http://schemas.microsoft.com/office/drawing/2014/main" val="1066271247"/>
                  </a:ext>
                </a:extLst>
              </a:tr>
              <a:tr h="382981">
                <a:tc>
                  <a:txBody>
                    <a:bodyPr/>
                    <a:lstStyle/>
                    <a:p>
                      <a:pPr algn="l" fontAlgn="b"/>
                      <a:r>
                        <a:rPr lang="en-US" sz="1100" b="0" i="0" u="none" strike="noStrike">
                          <a:solidFill>
                            <a:srgbClr val="000000"/>
                          </a:solidFill>
                          <a:effectLst/>
                          <a:latin typeface="Calibri" panose="020F0502020204030204" pitchFamily="34" charset="0"/>
                        </a:rPr>
                        <a:t>DEBT</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999678937"/>
                  </a:ext>
                </a:extLst>
              </a:tr>
              <a:tr h="382981">
                <a:tc>
                  <a:txBody>
                    <a:bodyPr/>
                    <a:lstStyle/>
                    <a:p>
                      <a:pPr algn="l" fontAlgn="b"/>
                      <a:r>
                        <a:rPr lang="en-US" sz="1100" b="1" i="0" u="none" strike="noStrike">
                          <a:solidFill>
                            <a:srgbClr val="000000"/>
                          </a:solidFill>
                          <a:effectLst/>
                          <a:latin typeface="Calibri" panose="020F0502020204030204" pitchFamily="34" charset="0"/>
                        </a:rPr>
                        <a:t>TOTAL</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Calibri" panose="020F0502020204030204" pitchFamily="34" charset="0"/>
                        </a:rPr>
                        <a:t> $      205,316.00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dirty="0">
                          <a:solidFill>
                            <a:srgbClr val="000000"/>
                          </a:solidFill>
                          <a:effectLst/>
                          <a:latin typeface="Calibri" panose="020F0502020204030204" pitchFamily="34" charset="0"/>
                        </a:rPr>
                        <a:t> $      168,010.00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9390819"/>
                  </a:ext>
                </a:extLst>
              </a:tr>
              <a:tr h="382981">
                <a:tc>
                  <a:txBody>
                    <a:bodyPr/>
                    <a:lstStyle/>
                    <a:p>
                      <a:pPr algn="l" fontAlgn="b"/>
                      <a:r>
                        <a:rPr lang="en-US" sz="1100" b="0" i="0" u="none" strike="noStrike">
                          <a:solidFill>
                            <a:srgbClr val="000000"/>
                          </a:solidFill>
                          <a:effectLst/>
                          <a:latin typeface="Calibri" panose="020F0502020204030204" pitchFamily="34" charset="0"/>
                        </a:rPr>
                        <a:t>Percent Inc/(Dec)</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22%</a:t>
                      </a:r>
                    </a:p>
                  </a:txBody>
                  <a:tcPr marL="9525" marR="9525" marT="9525" marB="0" anchor="b">
                    <a:lnL>
                      <a:noFill/>
                    </a:lnL>
                    <a:lnR>
                      <a:noFill/>
                    </a:lnR>
                    <a:lnT>
                      <a:noFill/>
                    </a:lnT>
                    <a:lnB>
                      <a:noFill/>
                    </a:lnB>
                  </a:tcPr>
                </a:tc>
                <a:extLst>
                  <a:ext uri="{0D108BD9-81ED-4DB2-BD59-A6C34878D82A}">
                    <a16:rowId xmlns:a16="http://schemas.microsoft.com/office/drawing/2014/main" val="2946295685"/>
                  </a:ext>
                </a:extLst>
              </a:tr>
            </a:tbl>
          </a:graphicData>
        </a:graphic>
      </p:graphicFrame>
    </p:spTree>
    <p:extLst>
      <p:ext uri="{BB962C8B-B14F-4D97-AF65-F5344CB8AC3E}">
        <p14:creationId xmlns:p14="http://schemas.microsoft.com/office/powerpoint/2010/main" val="37536477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UTILITY FUND - water</a:t>
            </a:r>
            <a:endParaRPr lang="en-US"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1869691559"/>
              </p:ext>
            </p:extLst>
          </p:nvPr>
        </p:nvGraphicFramePr>
        <p:xfrm>
          <a:off x="1449218" y="2017343"/>
          <a:ext cx="4411255" cy="3244615"/>
        </p:xfrm>
        <a:graphic>
          <a:graphicData uri="http://schemas.openxmlformats.org/drawingml/2006/table">
            <a:tbl>
              <a:tblPr/>
              <a:tblGrid>
                <a:gridCol w="1969601">
                  <a:extLst>
                    <a:ext uri="{9D8B030D-6E8A-4147-A177-3AD203B41FA5}">
                      <a16:colId xmlns:a16="http://schemas.microsoft.com/office/drawing/2014/main" val="3099747479"/>
                    </a:ext>
                  </a:extLst>
                </a:gridCol>
                <a:gridCol w="1220827">
                  <a:extLst>
                    <a:ext uri="{9D8B030D-6E8A-4147-A177-3AD203B41FA5}">
                      <a16:colId xmlns:a16="http://schemas.microsoft.com/office/drawing/2014/main" val="2300371888"/>
                    </a:ext>
                  </a:extLst>
                </a:gridCol>
                <a:gridCol w="1220827">
                  <a:extLst>
                    <a:ext uri="{9D8B030D-6E8A-4147-A177-3AD203B41FA5}">
                      <a16:colId xmlns:a16="http://schemas.microsoft.com/office/drawing/2014/main" val="1755715082"/>
                    </a:ext>
                  </a:extLst>
                </a:gridCol>
              </a:tblGrid>
              <a:tr h="262935">
                <a:tc>
                  <a:txBody>
                    <a:bodyPr/>
                    <a:lstStyle/>
                    <a:p>
                      <a:pPr algn="l" fontAlgn="b"/>
                      <a:r>
                        <a:rPr lang="en-US" sz="1100" b="1" i="0" u="none" strike="noStrike">
                          <a:solidFill>
                            <a:srgbClr val="000000"/>
                          </a:solidFill>
                          <a:effectLst/>
                          <a:latin typeface="Calibri" panose="020F0502020204030204" pitchFamily="34" charset="0"/>
                        </a:rPr>
                        <a:t>Water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7309253"/>
                  </a:ext>
                </a:extLst>
              </a:tr>
              <a:tr h="372710">
                <a:tc>
                  <a:txBody>
                    <a:bodyPr/>
                    <a:lstStyle/>
                    <a:p>
                      <a:pPr algn="l" fontAlgn="b"/>
                      <a:r>
                        <a:rPr lang="en-US" sz="1100" b="0" i="0" u="none" strike="noStrike">
                          <a:solidFill>
                            <a:srgbClr val="000000"/>
                          </a:solidFill>
                          <a:effectLst/>
                          <a:latin typeface="Calibri" panose="020F0502020204030204" pitchFamily="34" charset="0"/>
                        </a:rPr>
                        <a:t>PERSONNEL SERVICE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      765,900.00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676,841.00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69149897"/>
                  </a:ext>
                </a:extLst>
              </a:tr>
              <a:tr h="372710">
                <a:tc>
                  <a:txBody>
                    <a:bodyPr/>
                    <a:lstStyle/>
                    <a:p>
                      <a:pPr algn="l" fontAlgn="b"/>
                      <a:r>
                        <a:rPr lang="en-US" sz="1100" b="0" i="0" u="none" strike="noStrike">
                          <a:solidFill>
                            <a:srgbClr val="000000"/>
                          </a:solidFill>
                          <a:effectLst/>
                          <a:latin typeface="Calibri" panose="020F0502020204030204" pitchFamily="34" charset="0"/>
                        </a:rPr>
                        <a:t>OPERATING SUPPLIES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62,700.00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49,200.00 </a:t>
                      </a:r>
                    </a:p>
                  </a:txBody>
                  <a:tcPr marL="9525" marR="9525" marT="9525" marB="0" anchor="b">
                    <a:lnL>
                      <a:noFill/>
                    </a:lnL>
                    <a:lnR>
                      <a:noFill/>
                    </a:lnR>
                    <a:lnT>
                      <a:noFill/>
                    </a:lnT>
                    <a:lnB>
                      <a:noFill/>
                    </a:lnB>
                  </a:tcPr>
                </a:tc>
                <a:extLst>
                  <a:ext uri="{0D108BD9-81ED-4DB2-BD59-A6C34878D82A}">
                    <a16:rowId xmlns:a16="http://schemas.microsoft.com/office/drawing/2014/main" val="1263180365"/>
                  </a:ext>
                </a:extLst>
              </a:tr>
              <a:tr h="372710">
                <a:tc>
                  <a:txBody>
                    <a:bodyPr/>
                    <a:lstStyle/>
                    <a:p>
                      <a:pPr algn="l" fontAlgn="b"/>
                      <a:r>
                        <a:rPr lang="en-US" sz="1100" b="0" i="0" u="none" strike="noStrike">
                          <a:solidFill>
                            <a:srgbClr val="000000"/>
                          </a:solidFill>
                          <a:effectLst/>
                          <a:latin typeface="Calibri" panose="020F0502020204030204" pitchFamily="34" charset="0"/>
                        </a:rPr>
                        <a:t>CONTRACTUAL SERVICES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236,048.00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284,430.54 </a:t>
                      </a:r>
                    </a:p>
                  </a:txBody>
                  <a:tcPr marL="9525" marR="9525" marT="9525" marB="0" anchor="b">
                    <a:lnL>
                      <a:noFill/>
                    </a:lnL>
                    <a:lnR>
                      <a:noFill/>
                    </a:lnR>
                    <a:lnT>
                      <a:noFill/>
                    </a:lnT>
                    <a:lnB>
                      <a:noFill/>
                    </a:lnB>
                  </a:tcPr>
                </a:tc>
                <a:extLst>
                  <a:ext uri="{0D108BD9-81ED-4DB2-BD59-A6C34878D82A}">
                    <a16:rowId xmlns:a16="http://schemas.microsoft.com/office/drawing/2014/main" val="3176174516"/>
                  </a:ext>
                </a:extLst>
              </a:tr>
              <a:tr h="372710">
                <a:tc>
                  <a:txBody>
                    <a:bodyPr/>
                    <a:lstStyle/>
                    <a:p>
                      <a:pPr algn="l" fontAlgn="b"/>
                      <a:r>
                        <a:rPr lang="en-US" sz="1100" b="0" i="0" u="none" strike="noStrike">
                          <a:solidFill>
                            <a:srgbClr val="000000"/>
                          </a:solidFill>
                          <a:effectLst/>
                          <a:latin typeface="Calibri" panose="020F0502020204030204" pitchFamily="34" charset="0"/>
                        </a:rPr>
                        <a:t>REPAIRS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228,300.00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251,800.00 </a:t>
                      </a:r>
                    </a:p>
                  </a:txBody>
                  <a:tcPr marL="9525" marR="9525" marT="9525" marB="0" anchor="b">
                    <a:lnL>
                      <a:noFill/>
                    </a:lnL>
                    <a:lnR>
                      <a:noFill/>
                    </a:lnR>
                    <a:lnT>
                      <a:noFill/>
                    </a:lnT>
                    <a:lnB>
                      <a:noFill/>
                    </a:lnB>
                  </a:tcPr>
                </a:tc>
                <a:extLst>
                  <a:ext uri="{0D108BD9-81ED-4DB2-BD59-A6C34878D82A}">
                    <a16:rowId xmlns:a16="http://schemas.microsoft.com/office/drawing/2014/main" val="4105212046"/>
                  </a:ext>
                </a:extLst>
              </a:tr>
              <a:tr h="372710">
                <a:tc>
                  <a:txBody>
                    <a:bodyPr/>
                    <a:lstStyle/>
                    <a:p>
                      <a:pPr algn="l" fontAlgn="b"/>
                      <a:r>
                        <a:rPr lang="en-US" sz="1100" b="0" i="0" u="none" strike="noStrike" dirty="0">
                          <a:solidFill>
                            <a:srgbClr val="000000"/>
                          </a:solidFill>
                          <a:effectLst/>
                          <a:latin typeface="Calibri" panose="020F0502020204030204" pitchFamily="34" charset="0"/>
                        </a:rPr>
                        <a:t>CAPITAL EXPENDITURES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127,000.00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158,500.00 </a:t>
                      </a:r>
                    </a:p>
                  </a:txBody>
                  <a:tcPr marL="9525" marR="9525" marT="9525" marB="0" anchor="b">
                    <a:lnL>
                      <a:noFill/>
                    </a:lnL>
                    <a:lnR>
                      <a:noFill/>
                    </a:lnR>
                    <a:lnT>
                      <a:noFill/>
                    </a:lnT>
                    <a:lnB>
                      <a:noFill/>
                    </a:lnB>
                  </a:tcPr>
                </a:tc>
                <a:extLst>
                  <a:ext uri="{0D108BD9-81ED-4DB2-BD59-A6C34878D82A}">
                    <a16:rowId xmlns:a16="http://schemas.microsoft.com/office/drawing/2014/main" val="3253372714"/>
                  </a:ext>
                </a:extLst>
              </a:tr>
              <a:tr h="372710">
                <a:tc>
                  <a:txBody>
                    <a:bodyPr/>
                    <a:lstStyle/>
                    <a:p>
                      <a:pPr algn="l" fontAlgn="b"/>
                      <a:r>
                        <a:rPr lang="en-US" sz="1100" b="0" i="0" u="none" strike="noStrike">
                          <a:solidFill>
                            <a:srgbClr val="000000"/>
                          </a:solidFill>
                          <a:effectLst/>
                          <a:latin typeface="Calibri" panose="020F0502020204030204" pitchFamily="34" charset="0"/>
                        </a:rPr>
                        <a:t>DEBT</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4155514302"/>
                  </a:ext>
                </a:extLst>
              </a:tr>
              <a:tr h="372710">
                <a:tc>
                  <a:txBody>
                    <a:bodyPr/>
                    <a:lstStyle/>
                    <a:p>
                      <a:pPr algn="l" fontAlgn="b"/>
                      <a:r>
                        <a:rPr lang="en-US" sz="1100" b="1" i="0" u="none" strike="noStrike">
                          <a:solidFill>
                            <a:srgbClr val="000000"/>
                          </a:solidFill>
                          <a:effectLst/>
                          <a:latin typeface="Calibri" panose="020F0502020204030204" pitchFamily="34" charset="0"/>
                        </a:rPr>
                        <a:t>TOTAL</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Calibri" panose="020F0502020204030204" pitchFamily="34" charset="0"/>
                        </a:rPr>
                        <a:t> $  1,419,948.00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dirty="0">
                          <a:solidFill>
                            <a:srgbClr val="000000"/>
                          </a:solidFill>
                          <a:effectLst/>
                          <a:latin typeface="Calibri" panose="020F0502020204030204" pitchFamily="34" charset="0"/>
                        </a:rPr>
                        <a:t> $  1,420,771.54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40679570"/>
                  </a:ext>
                </a:extLst>
              </a:tr>
              <a:tr h="372710">
                <a:tc>
                  <a:txBody>
                    <a:bodyPr/>
                    <a:lstStyle/>
                    <a:p>
                      <a:pPr algn="l" fontAlgn="b"/>
                      <a:r>
                        <a:rPr lang="en-US" sz="1100" b="0" i="0" u="none" strike="noStrike">
                          <a:solidFill>
                            <a:srgbClr val="000000"/>
                          </a:solidFill>
                          <a:effectLst/>
                          <a:latin typeface="Calibri" panose="020F0502020204030204" pitchFamily="34" charset="0"/>
                        </a:rPr>
                        <a:t>Percent Inc/(Dec)</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a:t>
                      </a:r>
                    </a:p>
                  </a:txBody>
                  <a:tcPr marL="9525" marR="9525" marT="9525" marB="0" anchor="b">
                    <a:lnL>
                      <a:noFill/>
                    </a:lnL>
                    <a:lnR>
                      <a:noFill/>
                    </a:lnR>
                    <a:lnT>
                      <a:noFill/>
                    </a:lnT>
                    <a:lnB>
                      <a:noFill/>
                    </a:lnB>
                  </a:tcPr>
                </a:tc>
                <a:extLst>
                  <a:ext uri="{0D108BD9-81ED-4DB2-BD59-A6C34878D82A}">
                    <a16:rowId xmlns:a16="http://schemas.microsoft.com/office/drawing/2014/main" val="39873372"/>
                  </a:ext>
                </a:extLst>
              </a:tr>
            </a:tbl>
          </a:graphicData>
        </a:graphic>
      </p:graphicFrame>
      <p:sp>
        <p:nvSpPr>
          <p:cNvPr id="8" name="Content Placeholder 7"/>
          <p:cNvSpPr>
            <a:spLocks noGrp="1"/>
          </p:cNvSpPr>
          <p:nvPr>
            <p:ph sz="half" idx="2"/>
          </p:nvPr>
        </p:nvSpPr>
        <p:spPr>
          <a:xfrm>
            <a:off x="6413771" y="2017343"/>
            <a:ext cx="4645152" cy="3735064"/>
          </a:xfrm>
        </p:spPr>
        <p:txBody>
          <a:bodyPr>
            <a:normAutofit fontScale="92500" lnSpcReduction="10000"/>
          </a:bodyPr>
          <a:lstStyle/>
          <a:p>
            <a:r>
              <a:rPr lang="en-US" dirty="0" smtClean="0"/>
              <a:t>Personnel – </a:t>
            </a:r>
          </a:p>
          <a:p>
            <a:pPr lvl="1"/>
            <a:r>
              <a:rPr lang="en-US" dirty="0" smtClean="0"/>
              <a:t>Added Asst. Public Works Director, removed Water Clerk Position</a:t>
            </a:r>
          </a:p>
          <a:p>
            <a:r>
              <a:rPr lang="en-US" dirty="0" smtClean="0"/>
              <a:t>Operations – 70% Fuel Increase</a:t>
            </a:r>
          </a:p>
          <a:p>
            <a:r>
              <a:rPr lang="en-US" dirty="0" smtClean="0"/>
              <a:t>Capital</a:t>
            </a:r>
          </a:p>
          <a:p>
            <a:pPr lvl="1"/>
            <a:r>
              <a:rPr lang="en-US" dirty="0" smtClean="0"/>
              <a:t>Front St 500,000 Gal. Storage Tank Rehab, est. cost $604,068</a:t>
            </a:r>
          </a:p>
          <a:p>
            <a:pPr lvl="1"/>
            <a:r>
              <a:rPr lang="en-US" dirty="0" smtClean="0"/>
              <a:t>CR 2842 500,000 Gal. Storage Tank Rehab, est. cost $611,676</a:t>
            </a:r>
          </a:p>
          <a:p>
            <a:pPr lvl="1"/>
            <a:r>
              <a:rPr lang="en-US" dirty="0" smtClean="0"/>
              <a:t>Vehicle Replacement Schedule – 10 years</a:t>
            </a:r>
            <a:endParaRPr lang="en-US" dirty="0"/>
          </a:p>
        </p:txBody>
      </p:sp>
    </p:spTree>
    <p:extLst>
      <p:ext uri="{BB962C8B-B14F-4D97-AF65-F5344CB8AC3E}">
        <p14:creationId xmlns:p14="http://schemas.microsoft.com/office/powerpoint/2010/main" val="610735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utility fund - wastewater</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538593589"/>
              </p:ext>
            </p:extLst>
          </p:nvPr>
        </p:nvGraphicFramePr>
        <p:xfrm>
          <a:off x="1449217" y="2017344"/>
          <a:ext cx="4419567" cy="3236300"/>
        </p:xfrm>
        <a:graphic>
          <a:graphicData uri="http://schemas.openxmlformats.org/drawingml/2006/table">
            <a:tbl>
              <a:tblPr/>
              <a:tblGrid>
                <a:gridCol w="1973313">
                  <a:extLst>
                    <a:ext uri="{9D8B030D-6E8A-4147-A177-3AD203B41FA5}">
                      <a16:colId xmlns:a16="http://schemas.microsoft.com/office/drawing/2014/main" val="2795909404"/>
                    </a:ext>
                  </a:extLst>
                </a:gridCol>
                <a:gridCol w="1223127">
                  <a:extLst>
                    <a:ext uri="{9D8B030D-6E8A-4147-A177-3AD203B41FA5}">
                      <a16:colId xmlns:a16="http://schemas.microsoft.com/office/drawing/2014/main" val="2165598666"/>
                    </a:ext>
                  </a:extLst>
                </a:gridCol>
                <a:gridCol w="1223127">
                  <a:extLst>
                    <a:ext uri="{9D8B030D-6E8A-4147-A177-3AD203B41FA5}">
                      <a16:colId xmlns:a16="http://schemas.microsoft.com/office/drawing/2014/main" val="2689997536"/>
                    </a:ext>
                  </a:extLst>
                </a:gridCol>
              </a:tblGrid>
              <a:tr h="271292">
                <a:tc>
                  <a:txBody>
                    <a:bodyPr/>
                    <a:lstStyle/>
                    <a:p>
                      <a:pPr algn="l" fontAlgn="b"/>
                      <a:r>
                        <a:rPr lang="en-US" sz="1100" b="1" i="0" u="none" strike="noStrike">
                          <a:solidFill>
                            <a:srgbClr val="000000"/>
                          </a:solidFill>
                          <a:effectLst/>
                          <a:latin typeface="Calibri" panose="020F0502020204030204" pitchFamily="34" charset="0"/>
                        </a:rPr>
                        <a:t>Wastewater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4198820"/>
                  </a:ext>
                </a:extLst>
              </a:tr>
              <a:tr h="370626">
                <a:tc>
                  <a:txBody>
                    <a:bodyPr/>
                    <a:lstStyle/>
                    <a:p>
                      <a:pPr algn="l" fontAlgn="b"/>
                      <a:r>
                        <a:rPr lang="en-US" sz="1100" b="0" i="0" u="none" strike="noStrike">
                          <a:solidFill>
                            <a:srgbClr val="000000"/>
                          </a:solidFill>
                          <a:effectLst/>
                          <a:latin typeface="Calibri" panose="020F0502020204030204" pitchFamily="34" charset="0"/>
                        </a:rPr>
                        <a:t>PERSONNEL SERVICE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      178,203.00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264,378.00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17996101"/>
                  </a:ext>
                </a:extLst>
              </a:tr>
              <a:tr h="370626">
                <a:tc>
                  <a:txBody>
                    <a:bodyPr/>
                    <a:lstStyle/>
                    <a:p>
                      <a:pPr algn="l" fontAlgn="b"/>
                      <a:r>
                        <a:rPr lang="en-US" sz="1100" b="0" i="0" u="none" strike="noStrike" dirty="0">
                          <a:solidFill>
                            <a:srgbClr val="000000"/>
                          </a:solidFill>
                          <a:effectLst/>
                          <a:latin typeface="Calibri" panose="020F0502020204030204" pitchFamily="34" charset="0"/>
                        </a:rPr>
                        <a:t>OPERATING SUPPLIES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37,700.00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30,250.00 </a:t>
                      </a:r>
                    </a:p>
                  </a:txBody>
                  <a:tcPr marL="9525" marR="9525" marT="9525" marB="0" anchor="b">
                    <a:lnL>
                      <a:noFill/>
                    </a:lnL>
                    <a:lnR>
                      <a:noFill/>
                    </a:lnR>
                    <a:lnT>
                      <a:noFill/>
                    </a:lnT>
                    <a:lnB>
                      <a:noFill/>
                    </a:lnB>
                  </a:tcPr>
                </a:tc>
                <a:extLst>
                  <a:ext uri="{0D108BD9-81ED-4DB2-BD59-A6C34878D82A}">
                    <a16:rowId xmlns:a16="http://schemas.microsoft.com/office/drawing/2014/main" val="3333076769"/>
                  </a:ext>
                </a:extLst>
              </a:tr>
              <a:tr h="370626">
                <a:tc>
                  <a:txBody>
                    <a:bodyPr/>
                    <a:lstStyle/>
                    <a:p>
                      <a:pPr algn="l" fontAlgn="b"/>
                      <a:r>
                        <a:rPr lang="en-US" sz="1100" b="0" i="0" u="none" strike="noStrike">
                          <a:solidFill>
                            <a:srgbClr val="000000"/>
                          </a:solidFill>
                          <a:effectLst/>
                          <a:latin typeface="Calibri" panose="020F0502020204030204" pitchFamily="34" charset="0"/>
                        </a:rPr>
                        <a:t>CONTRACTUAL SERVICES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169,404.79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164,559.79 </a:t>
                      </a:r>
                    </a:p>
                  </a:txBody>
                  <a:tcPr marL="9525" marR="9525" marT="9525" marB="0" anchor="b">
                    <a:lnL>
                      <a:noFill/>
                    </a:lnL>
                    <a:lnR>
                      <a:noFill/>
                    </a:lnR>
                    <a:lnT>
                      <a:noFill/>
                    </a:lnT>
                    <a:lnB>
                      <a:noFill/>
                    </a:lnB>
                  </a:tcPr>
                </a:tc>
                <a:extLst>
                  <a:ext uri="{0D108BD9-81ED-4DB2-BD59-A6C34878D82A}">
                    <a16:rowId xmlns:a16="http://schemas.microsoft.com/office/drawing/2014/main" val="2538637682"/>
                  </a:ext>
                </a:extLst>
              </a:tr>
              <a:tr h="370626">
                <a:tc>
                  <a:txBody>
                    <a:bodyPr/>
                    <a:lstStyle/>
                    <a:p>
                      <a:pPr algn="l" fontAlgn="b"/>
                      <a:r>
                        <a:rPr lang="en-US" sz="1100" b="0" i="0" u="none" strike="noStrike" dirty="0">
                          <a:solidFill>
                            <a:srgbClr val="000000"/>
                          </a:solidFill>
                          <a:effectLst/>
                          <a:latin typeface="Calibri" panose="020F0502020204030204" pitchFamily="34" charset="0"/>
                        </a:rPr>
                        <a:t>REPAIRS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135,690.66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41,762.66 </a:t>
                      </a:r>
                    </a:p>
                  </a:txBody>
                  <a:tcPr marL="9525" marR="9525" marT="9525" marB="0" anchor="b">
                    <a:lnL>
                      <a:noFill/>
                    </a:lnL>
                    <a:lnR>
                      <a:noFill/>
                    </a:lnR>
                    <a:lnT>
                      <a:noFill/>
                    </a:lnT>
                    <a:lnB>
                      <a:noFill/>
                    </a:lnB>
                  </a:tcPr>
                </a:tc>
                <a:extLst>
                  <a:ext uri="{0D108BD9-81ED-4DB2-BD59-A6C34878D82A}">
                    <a16:rowId xmlns:a16="http://schemas.microsoft.com/office/drawing/2014/main" val="1276498618"/>
                  </a:ext>
                </a:extLst>
              </a:tr>
              <a:tr h="370626">
                <a:tc>
                  <a:txBody>
                    <a:bodyPr/>
                    <a:lstStyle/>
                    <a:p>
                      <a:pPr algn="l" fontAlgn="b"/>
                      <a:r>
                        <a:rPr lang="en-US" sz="1100" b="0" i="0" u="none" strike="noStrike">
                          <a:solidFill>
                            <a:srgbClr val="000000"/>
                          </a:solidFill>
                          <a:effectLst/>
                          <a:latin typeface="Calibri" panose="020F0502020204030204" pitchFamily="34" charset="0"/>
                        </a:rPr>
                        <a:t>CAPITAL EXPENDITURES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lnL>
                      <a:noFill/>
                    </a:lnL>
                    <a:lnR>
                      <a:noFill/>
                    </a:lnR>
                    <a:lnT>
                      <a:noFill/>
                    </a:lnT>
                    <a:lnB>
                      <a:noFill/>
                    </a:lnB>
                  </a:tcPr>
                </a:tc>
                <a:extLst>
                  <a:ext uri="{0D108BD9-81ED-4DB2-BD59-A6C34878D82A}">
                    <a16:rowId xmlns:a16="http://schemas.microsoft.com/office/drawing/2014/main" val="502973629"/>
                  </a:ext>
                </a:extLst>
              </a:tr>
              <a:tr h="370626">
                <a:tc>
                  <a:txBody>
                    <a:bodyPr/>
                    <a:lstStyle/>
                    <a:p>
                      <a:pPr algn="l" fontAlgn="b"/>
                      <a:r>
                        <a:rPr lang="en-US" sz="1100" b="0" i="0" u="none" strike="noStrike">
                          <a:solidFill>
                            <a:srgbClr val="000000"/>
                          </a:solidFill>
                          <a:effectLst/>
                          <a:latin typeface="Calibri" panose="020F0502020204030204" pitchFamily="34" charset="0"/>
                        </a:rPr>
                        <a:t>DEBT</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21675401"/>
                  </a:ext>
                </a:extLst>
              </a:tr>
              <a:tr h="370626">
                <a:tc>
                  <a:txBody>
                    <a:bodyPr/>
                    <a:lstStyle/>
                    <a:p>
                      <a:pPr algn="l" fontAlgn="b"/>
                      <a:r>
                        <a:rPr lang="en-US" sz="1100" b="1" i="0" u="none" strike="noStrike">
                          <a:solidFill>
                            <a:srgbClr val="000000"/>
                          </a:solidFill>
                          <a:effectLst/>
                          <a:latin typeface="Calibri" panose="020F0502020204030204" pitchFamily="34" charset="0"/>
                        </a:rPr>
                        <a:t>TOTAL</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Calibri" panose="020F0502020204030204" pitchFamily="34" charset="0"/>
                        </a:rPr>
                        <a:t> $      520,998.45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dirty="0">
                          <a:solidFill>
                            <a:srgbClr val="000000"/>
                          </a:solidFill>
                          <a:effectLst/>
                          <a:latin typeface="Calibri" panose="020F0502020204030204" pitchFamily="34" charset="0"/>
                        </a:rPr>
                        <a:t> $      500,950.45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44322064"/>
                  </a:ext>
                </a:extLst>
              </a:tr>
              <a:tr h="370626">
                <a:tc>
                  <a:txBody>
                    <a:bodyPr/>
                    <a:lstStyle/>
                    <a:p>
                      <a:pPr algn="l" fontAlgn="b"/>
                      <a:r>
                        <a:rPr lang="en-US" sz="1100" b="0" i="0" u="none" strike="noStrike">
                          <a:solidFill>
                            <a:srgbClr val="000000"/>
                          </a:solidFill>
                          <a:effectLst/>
                          <a:latin typeface="Calibri" panose="020F0502020204030204" pitchFamily="34" charset="0"/>
                        </a:rPr>
                        <a:t>Percent Inc/(Dec)</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4%</a:t>
                      </a:r>
                    </a:p>
                  </a:txBody>
                  <a:tcPr marL="9525" marR="9525" marT="9525" marB="0" anchor="b">
                    <a:lnL>
                      <a:noFill/>
                    </a:lnL>
                    <a:lnR>
                      <a:noFill/>
                    </a:lnR>
                    <a:lnT>
                      <a:noFill/>
                    </a:lnT>
                    <a:lnB>
                      <a:noFill/>
                    </a:lnB>
                  </a:tcPr>
                </a:tc>
                <a:extLst>
                  <a:ext uri="{0D108BD9-81ED-4DB2-BD59-A6C34878D82A}">
                    <a16:rowId xmlns:a16="http://schemas.microsoft.com/office/drawing/2014/main" val="3464870125"/>
                  </a:ext>
                </a:extLst>
              </a:tr>
            </a:tbl>
          </a:graphicData>
        </a:graphic>
      </p:graphicFrame>
      <p:sp>
        <p:nvSpPr>
          <p:cNvPr id="4" name="Content Placeholder 3"/>
          <p:cNvSpPr>
            <a:spLocks noGrp="1"/>
          </p:cNvSpPr>
          <p:nvPr>
            <p:ph sz="half" idx="2"/>
          </p:nvPr>
        </p:nvSpPr>
        <p:spPr/>
        <p:txBody>
          <a:bodyPr/>
          <a:lstStyle/>
          <a:p>
            <a:r>
              <a:rPr lang="en-US" dirty="0" smtClean="0"/>
              <a:t>Increase in Fuel Charges – 70%</a:t>
            </a:r>
          </a:p>
          <a:p>
            <a:r>
              <a:rPr lang="en-US" dirty="0" smtClean="0"/>
              <a:t>Additional funds for building repairs</a:t>
            </a:r>
          </a:p>
          <a:p>
            <a:endParaRPr lang="en-US" dirty="0"/>
          </a:p>
        </p:txBody>
      </p:sp>
    </p:spTree>
    <p:extLst>
      <p:ext uri="{BB962C8B-B14F-4D97-AF65-F5344CB8AC3E}">
        <p14:creationId xmlns:p14="http://schemas.microsoft.com/office/powerpoint/2010/main" val="772873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Mineola economic development </a:t>
            </a:r>
            <a:r>
              <a:rPr lang="en-US" dirty="0" err="1" smtClean="0"/>
              <a:t>corp</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134191664"/>
              </p:ext>
            </p:extLst>
          </p:nvPr>
        </p:nvGraphicFramePr>
        <p:xfrm>
          <a:off x="1449215" y="2078181"/>
          <a:ext cx="4594137" cy="3380682"/>
        </p:xfrm>
        <a:graphic>
          <a:graphicData uri="http://schemas.openxmlformats.org/drawingml/2006/table">
            <a:tbl>
              <a:tblPr/>
              <a:tblGrid>
                <a:gridCol w="1971243">
                  <a:extLst>
                    <a:ext uri="{9D8B030D-6E8A-4147-A177-3AD203B41FA5}">
                      <a16:colId xmlns:a16="http://schemas.microsoft.com/office/drawing/2014/main" val="1524156343"/>
                    </a:ext>
                  </a:extLst>
                </a:gridCol>
                <a:gridCol w="1221845">
                  <a:extLst>
                    <a:ext uri="{9D8B030D-6E8A-4147-A177-3AD203B41FA5}">
                      <a16:colId xmlns:a16="http://schemas.microsoft.com/office/drawing/2014/main" val="2240706412"/>
                    </a:ext>
                  </a:extLst>
                </a:gridCol>
                <a:gridCol w="1221845">
                  <a:extLst>
                    <a:ext uri="{9D8B030D-6E8A-4147-A177-3AD203B41FA5}">
                      <a16:colId xmlns:a16="http://schemas.microsoft.com/office/drawing/2014/main" val="1274087093"/>
                    </a:ext>
                  </a:extLst>
                </a:gridCol>
                <a:gridCol w="179204">
                  <a:extLst>
                    <a:ext uri="{9D8B030D-6E8A-4147-A177-3AD203B41FA5}">
                      <a16:colId xmlns:a16="http://schemas.microsoft.com/office/drawing/2014/main" val="1200597293"/>
                    </a:ext>
                  </a:extLst>
                </a:gridCol>
              </a:tblGrid>
              <a:tr h="250792">
                <a:tc>
                  <a:txBody>
                    <a:bodyPr/>
                    <a:lstStyle/>
                    <a:p>
                      <a:pPr algn="l" fontAlgn="b"/>
                      <a:r>
                        <a:rPr lang="en-US" sz="1100" b="1" i="0" u="none" strike="noStrike">
                          <a:solidFill>
                            <a:srgbClr val="000000"/>
                          </a:solidFill>
                          <a:effectLst/>
                          <a:latin typeface="Calibri" panose="020F0502020204030204" pitchFamily="34" charset="0"/>
                        </a:rPr>
                        <a:t>MEDC</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35482066"/>
                  </a:ext>
                </a:extLst>
              </a:tr>
              <a:tr h="312989">
                <a:tc>
                  <a:txBody>
                    <a:bodyPr/>
                    <a:lstStyle/>
                    <a:p>
                      <a:pPr algn="l" fontAlgn="b"/>
                      <a:r>
                        <a:rPr lang="en-US" sz="1100" b="0" i="0" u="none" strike="noStrike">
                          <a:solidFill>
                            <a:srgbClr val="000000"/>
                          </a:solidFill>
                          <a:effectLst/>
                          <a:latin typeface="Calibri" panose="020F0502020204030204" pitchFamily="34" charset="0"/>
                        </a:rPr>
                        <a:t>PERSONNEL SERVICE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        45,644.00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        43,991.00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19528188"/>
                  </a:ext>
                </a:extLst>
              </a:tr>
              <a:tr h="312989">
                <a:tc>
                  <a:txBody>
                    <a:bodyPr/>
                    <a:lstStyle/>
                    <a:p>
                      <a:pPr algn="l" fontAlgn="b"/>
                      <a:r>
                        <a:rPr lang="en-US" sz="1100" b="0" i="0" u="none" strike="noStrike">
                          <a:solidFill>
                            <a:srgbClr val="000000"/>
                          </a:solidFill>
                          <a:effectLst/>
                          <a:latin typeface="Calibri" panose="020F0502020204030204" pitchFamily="34" charset="0"/>
                        </a:rPr>
                        <a:t>OPERATING SUPPLIES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1,500.00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1,000.00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46774653"/>
                  </a:ext>
                </a:extLst>
              </a:tr>
              <a:tr h="312989">
                <a:tc>
                  <a:txBody>
                    <a:bodyPr/>
                    <a:lstStyle/>
                    <a:p>
                      <a:pPr algn="l" fontAlgn="b"/>
                      <a:r>
                        <a:rPr lang="en-US" sz="1100" b="0" i="0" u="none" strike="noStrike">
                          <a:solidFill>
                            <a:srgbClr val="000000"/>
                          </a:solidFill>
                          <a:effectLst/>
                          <a:latin typeface="Calibri" panose="020F0502020204030204" pitchFamily="34" charset="0"/>
                        </a:rPr>
                        <a:t>CONTRACTUAL SERVICES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450,356.00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413,348.10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30927812"/>
                  </a:ext>
                </a:extLst>
              </a:tr>
              <a:tr h="312989">
                <a:tc>
                  <a:txBody>
                    <a:bodyPr/>
                    <a:lstStyle/>
                    <a:p>
                      <a:pPr algn="l" fontAlgn="b"/>
                      <a:r>
                        <a:rPr lang="en-US" sz="1100" b="0" i="0" u="none" strike="noStrike">
                          <a:solidFill>
                            <a:srgbClr val="000000"/>
                          </a:solidFill>
                          <a:effectLst/>
                          <a:latin typeface="Calibri" panose="020F0502020204030204" pitchFamily="34" charset="0"/>
                        </a:rPr>
                        <a:t>REPAIRS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10,000.00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10,000.00 </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85294672"/>
                  </a:ext>
                </a:extLst>
              </a:tr>
              <a:tr h="312989">
                <a:tc>
                  <a:txBody>
                    <a:bodyPr/>
                    <a:lstStyle/>
                    <a:p>
                      <a:pPr algn="l" fontAlgn="b"/>
                      <a:r>
                        <a:rPr lang="en-US" sz="1100" b="0" i="0" u="none" strike="noStrike">
                          <a:solidFill>
                            <a:srgbClr val="000000"/>
                          </a:solidFill>
                          <a:effectLst/>
                          <a:latin typeface="Calibri" panose="020F0502020204030204" pitchFamily="34" charset="0"/>
                        </a:rPr>
                        <a:t>CAPITAL EXPENDITURES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405,000.00 </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3,000.00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a:t>
                      </a:r>
                    </a:p>
                  </a:txBody>
                  <a:tcPr marL="9525" marR="9525" marT="9525" marB="0" anchor="b">
                    <a:lnL>
                      <a:noFill/>
                    </a:lnL>
                    <a:lnR>
                      <a:noFill/>
                    </a:lnR>
                    <a:lnT>
                      <a:noFill/>
                    </a:lnT>
                    <a:lnB>
                      <a:noFill/>
                    </a:lnB>
                  </a:tcPr>
                </a:tc>
                <a:extLst>
                  <a:ext uri="{0D108BD9-81ED-4DB2-BD59-A6C34878D82A}">
                    <a16:rowId xmlns:a16="http://schemas.microsoft.com/office/drawing/2014/main" val="2640305258"/>
                  </a:ext>
                </a:extLst>
              </a:tr>
              <a:tr h="312989">
                <a:tc>
                  <a:txBody>
                    <a:bodyPr/>
                    <a:lstStyle/>
                    <a:p>
                      <a:pPr algn="l" fontAlgn="b"/>
                      <a:r>
                        <a:rPr lang="en-US" sz="1100" b="0" i="0" u="none" strike="noStrike">
                          <a:solidFill>
                            <a:srgbClr val="000000"/>
                          </a:solidFill>
                          <a:effectLst/>
                          <a:latin typeface="Calibri" panose="020F0502020204030204" pitchFamily="34" charset="0"/>
                        </a:rPr>
                        <a:t>DEBT</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6541668"/>
                  </a:ext>
                </a:extLst>
              </a:tr>
              <a:tr h="312989">
                <a:tc>
                  <a:txBody>
                    <a:bodyPr/>
                    <a:lstStyle/>
                    <a:p>
                      <a:pPr algn="l" fontAlgn="b"/>
                      <a:r>
                        <a:rPr lang="en-US" sz="1100" b="1" i="0" u="none" strike="noStrike">
                          <a:solidFill>
                            <a:srgbClr val="000000"/>
                          </a:solidFill>
                          <a:effectLst/>
                          <a:latin typeface="Calibri" panose="020F0502020204030204" pitchFamily="34" charset="0"/>
                        </a:rPr>
                        <a:t>TOTAL</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Calibri" panose="020F0502020204030204" pitchFamily="34" charset="0"/>
                        </a:rPr>
                        <a:t> $      912,500.00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Calibri" panose="020F0502020204030204" pitchFamily="34" charset="0"/>
                        </a:rPr>
                        <a:t> $      471,339.10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73997158"/>
                  </a:ext>
                </a:extLst>
              </a:tr>
              <a:tr h="312989">
                <a:tc>
                  <a:txBody>
                    <a:bodyPr/>
                    <a:lstStyle/>
                    <a:p>
                      <a:pPr algn="l" fontAlgn="b"/>
                      <a:r>
                        <a:rPr lang="en-US" sz="1100" b="0" i="0" u="none" strike="noStrike">
                          <a:solidFill>
                            <a:srgbClr val="000000"/>
                          </a:solidFill>
                          <a:effectLst/>
                          <a:latin typeface="Calibri" panose="020F0502020204030204" pitchFamily="34" charset="0"/>
                        </a:rPr>
                        <a:t>Percent Inc/(Dec)</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94%</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00773396"/>
                  </a:ext>
                </a:extLst>
              </a:tr>
              <a:tr h="31298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87289000"/>
                  </a:ext>
                </a:extLst>
              </a:tr>
              <a:tr h="312989">
                <a:tc gridSpan="2">
                  <a:txBody>
                    <a:bodyPr/>
                    <a:lstStyle/>
                    <a:p>
                      <a:pPr algn="l" fontAlgn="b"/>
                      <a:r>
                        <a:rPr lang="en-US" sz="1100" b="0" i="0" u="none" strike="noStrike" dirty="0">
                          <a:solidFill>
                            <a:srgbClr val="000000"/>
                          </a:solidFill>
                          <a:effectLst/>
                          <a:latin typeface="Calibri" panose="020F0502020204030204" pitchFamily="34" charset="0"/>
                        </a:rPr>
                        <a:t>*Park Central Road Extension</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77777515"/>
                  </a:ext>
                </a:extLst>
              </a:tr>
            </a:tbl>
          </a:graphicData>
        </a:graphic>
      </p:graphicFrame>
      <p:sp>
        <p:nvSpPr>
          <p:cNvPr id="7" name="Content Placeholder 6"/>
          <p:cNvSpPr>
            <a:spLocks noGrp="1"/>
          </p:cNvSpPr>
          <p:nvPr>
            <p:ph sz="half" idx="2"/>
          </p:nvPr>
        </p:nvSpPr>
        <p:spPr>
          <a:xfrm>
            <a:off x="6413771" y="2017343"/>
            <a:ext cx="4645152" cy="3660250"/>
          </a:xfrm>
        </p:spPr>
        <p:txBody>
          <a:bodyPr>
            <a:normAutofit/>
          </a:bodyPr>
          <a:lstStyle/>
          <a:p>
            <a:r>
              <a:rPr lang="en-US" dirty="0" smtClean="0"/>
              <a:t>Economic Incentive	</a:t>
            </a:r>
          </a:p>
          <a:p>
            <a:pPr lvl="1"/>
            <a:r>
              <a:rPr lang="en-US" dirty="0" smtClean="0"/>
              <a:t>$400,000 Park Central Road Extension</a:t>
            </a:r>
          </a:p>
          <a:p>
            <a:pPr lvl="1"/>
            <a:r>
              <a:rPr lang="en-US" dirty="0" smtClean="0"/>
              <a:t>$200,000 Holiday Inn Express FY 2023</a:t>
            </a:r>
          </a:p>
          <a:p>
            <a:r>
              <a:rPr lang="en-US" dirty="0" smtClean="0"/>
              <a:t>Transfers to other fund</a:t>
            </a:r>
          </a:p>
          <a:p>
            <a:pPr lvl="1"/>
            <a:r>
              <a:rPr lang="en-US" dirty="0" smtClean="0"/>
              <a:t>$20,000 Main Street</a:t>
            </a:r>
          </a:p>
          <a:p>
            <a:pPr lvl="1"/>
            <a:r>
              <a:rPr lang="en-US" dirty="0" smtClean="0"/>
              <a:t>$30,000 Marketing </a:t>
            </a:r>
          </a:p>
          <a:p>
            <a:pPr lvl="1"/>
            <a:r>
              <a:rPr lang="en-US" dirty="0" smtClean="0"/>
              <a:t>$85,435 Natural Resources</a:t>
            </a:r>
          </a:p>
          <a:p>
            <a:pPr lvl="1"/>
            <a:r>
              <a:rPr lang="en-US" dirty="0" smtClean="0"/>
              <a:t>$272,038 Debt Service</a:t>
            </a:r>
            <a:endParaRPr lang="en-US" dirty="0"/>
          </a:p>
        </p:txBody>
      </p:sp>
    </p:spTree>
    <p:extLst>
      <p:ext uri="{BB962C8B-B14F-4D97-AF65-F5344CB8AC3E}">
        <p14:creationId xmlns:p14="http://schemas.microsoft.com/office/powerpoint/2010/main" val="4042017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resources</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366639606"/>
              </p:ext>
            </p:extLst>
          </p:nvPr>
        </p:nvGraphicFramePr>
        <p:xfrm>
          <a:off x="1537855" y="2086497"/>
          <a:ext cx="4405745" cy="3250274"/>
        </p:xfrm>
        <a:graphic>
          <a:graphicData uri="http://schemas.openxmlformats.org/drawingml/2006/table">
            <a:tbl>
              <a:tblPr/>
              <a:tblGrid>
                <a:gridCol w="1967141">
                  <a:extLst>
                    <a:ext uri="{9D8B030D-6E8A-4147-A177-3AD203B41FA5}">
                      <a16:colId xmlns:a16="http://schemas.microsoft.com/office/drawing/2014/main" val="257498835"/>
                    </a:ext>
                  </a:extLst>
                </a:gridCol>
                <a:gridCol w="1219302">
                  <a:extLst>
                    <a:ext uri="{9D8B030D-6E8A-4147-A177-3AD203B41FA5}">
                      <a16:colId xmlns:a16="http://schemas.microsoft.com/office/drawing/2014/main" val="136587534"/>
                    </a:ext>
                  </a:extLst>
                </a:gridCol>
                <a:gridCol w="1219302">
                  <a:extLst>
                    <a:ext uri="{9D8B030D-6E8A-4147-A177-3AD203B41FA5}">
                      <a16:colId xmlns:a16="http://schemas.microsoft.com/office/drawing/2014/main" val="2984938128"/>
                    </a:ext>
                  </a:extLst>
                </a:gridCol>
              </a:tblGrid>
              <a:tr h="304618">
                <a:tc>
                  <a:txBody>
                    <a:bodyPr/>
                    <a:lstStyle/>
                    <a:p>
                      <a:pPr algn="l" fontAlgn="b"/>
                      <a:r>
                        <a:rPr lang="en-US" sz="1100" b="1" i="0" u="none" strike="noStrike">
                          <a:solidFill>
                            <a:srgbClr val="000000"/>
                          </a:solidFill>
                          <a:effectLst/>
                          <a:latin typeface="Calibri" panose="020F0502020204030204" pitchFamily="34" charset="0"/>
                        </a:rPr>
                        <a:t>Natural Resources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2497793"/>
                  </a:ext>
                </a:extLst>
              </a:tr>
              <a:tr h="368207">
                <a:tc>
                  <a:txBody>
                    <a:bodyPr/>
                    <a:lstStyle/>
                    <a:p>
                      <a:pPr algn="l" fontAlgn="b"/>
                      <a:r>
                        <a:rPr lang="en-US" sz="1100" b="0" i="0" u="none" strike="noStrike">
                          <a:solidFill>
                            <a:srgbClr val="000000"/>
                          </a:solidFill>
                          <a:effectLst/>
                          <a:latin typeface="Calibri" panose="020F0502020204030204" pitchFamily="34" charset="0"/>
                        </a:rPr>
                        <a:t>PERSONNEL SERVICE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      121,066.00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126,481.00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282710381"/>
                  </a:ext>
                </a:extLst>
              </a:tr>
              <a:tr h="368207">
                <a:tc>
                  <a:txBody>
                    <a:bodyPr/>
                    <a:lstStyle/>
                    <a:p>
                      <a:pPr algn="l" fontAlgn="b"/>
                      <a:r>
                        <a:rPr lang="en-US" sz="1100" b="0" i="0" u="none" strike="noStrike">
                          <a:solidFill>
                            <a:srgbClr val="000000"/>
                          </a:solidFill>
                          <a:effectLst/>
                          <a:latin typeface="Calibri" panose="020F0502020204030204" pitchFamily="34" charset="0"/>
                        </a:rPr>
                        <a:t>OPERATING SUPPLIES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17,000.00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12,300.00 </a:t>
                      </a:r>
                    </a:p>
                  </a:txBody>
                  <a:tcPr marL="9525" marR="9525" marT="9525" marB="0" anchor="b">
                    <a:lnL>
                      <a:noFill/>
                    </a:lnL>
                    <a:lnR>
                      <a:noFill/>
                    </a:lnR>
                    <a:lnT>
                      <a:noFill/>
                    </a:lnT>
                    <a:lnB>
                      <a:noFill/>
                    </a:lnB>
                  </a:tcPr>
                </a:tc>
                <a:extLst>
                  <a:ext uri="{0D108BD9-81ED-4DB2-BD59-A6C34878D82A}">
                    <a16:rowId xmlns:a16="http://schemas.microsoft.com/office/drawing/2014/main" val="359901851"/>
                  </a:ext>
                </a:extLst>
              </a:tr>
              <a:tr h="368207">
                <a:tc>
                  <a:txBody>
                    <a:bodyPr/>
                    <a:lstStyle/>
                    <a:p>
                      <a:pPr algn="l" fontAlgn="b"/>
                      <a:r>
                        <a:rPr lang="en-US" sz="1100" b="0" i="0" u="none" strike="noStrike">
                          <a:solidFill>
                            <a:srgbClr val="000000"/>
                          </a:solidFill>
                          <a:effectLst/>
                          <a:latin typeface="Calibri" panose="020F0502020204030204" pitchFamily="34" charset="0"/>
                        </a:rPr>
                        <a:t>CONTRACTUAL SERVICES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34,310.00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35,155.00 </a:t>
                      </a:r>
                    </a:p>
                  </a:txBody>
                  <a:tcPr marL="9525" marR="9525" marT="9525" marB="0" anchor="b">
                    <a:lnL>
                      <a:noFill/>
                    </a:lnL>
                    <a:lnR>
                      <a:noFill/>
                    </a:lnR>
                    <a:lnT>
                      <a:noFill/>
                    </a:lnT>
                    <a:lnB>
                      <a:noFill/>
                    </a:lnB>
                  </a:tcPr>
                </a:tc>
                <a:extLst>
                  <a:ext uri="{0D108BD9-81ED-4DB2-BD59-A6C34878D82A}">
                    <a16:rowId xmlns:a16="http://schemas.microsoft.com/office/drawing/2014/main" val="1516957848"/>
                  </a:ext>
                </a:extLst>
              </a:tr>
              <a:tr h="368207">
                <a:tc>
                  <a:txBody>
                    <a:bodyPr/>
                    <a:lstStyle/>
                    <a:p>
                      <a:pPr algn="l" fontAlgn="b"/>
                      <a:r>
                        <a:rPr lang="en-US" sz="1100" b="0" i="0" u="none" strike="noStrike">
                          <a:solidFill>
                            <a:srgbClr val="000000"/>
                          </a:solidFill>
                          <a:effectLst/>
                          <a:latin typeface="Calibri" panose="020F0502020204030204" pitchFamily="34" charset="0"/>
                        </a:rPr>
                        <a:t>REPAIRS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6,995.00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1,500.00 </a:t>
                      </a:r>
                    </a:p>
                  </a:txBody>
                  <a:tcPr marL="9525" marR="9525" marT="9525" marB="0" anchor="b">
                    <a:lnL>
                      <a:noFill/>
                    </a:lnL>
                    <a:lnR>
                      <a:noFill/>
                    </a:lnR>
                    <a:lnT>
                      <a:noFill/>
                    </a:lnT>
                    <a:lnB>
                      <a:noFill/>
                    </a:lnB>
                  </a:tcPr>
                </a:tc>
                <a:extLst>
                  <a:ext uri="{0D108BD9-81ED-4DB2-BD59-A6C34878D82A}">
                    <a16:rowId xmlns:a16="http://schemas.microsoft.com/office/drawing/2014/main" val="2020726662"/>
                  </a:ext>
                </a:extLst>
              </a:tr>
              <a:tr h="368207">
                <a:tc>
                  <a:txBody>
                    <a:bodyPr/>
                    <a:lstStyle/>
                    <a:p>
                      <a:pPr algn="l" fontAlgn="b"/>
                      <a:r>
                        <a:rPr lang="en-US" sz="1100" b="0" i="0" u="none" strike="noStrike">
                          <a:solidFill>
                            <a:srgbClr val="000000"/>
                          </a:solidFill>
                          <a:effectLst/>
                          <a:latin typeface="Calibri" panose="020F0502020204030204" pitchFamily="34" charset="0"/>
                        </a:rPr>
                        <a:t>CAPITAL EXPENDITURES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18,000.00 </a:t>
                      </a:r>
                    </a:p>
                  </a:txBody>
                  <a:tcPr marL="9525" marR="9525" marT="9525" marB="0" anchor="b">
                    <a:lnL>
                      <a:noFill/>
                    </a:lnL>
                    <a:lnR>
                      <a:noFill/>
                    </a:lnR>
                    <a:lnT>
                      <a:noFill/>
                    </a:lnT>
                    <a:lnB>
                      <a:noFill/>
                    </a:lnB>
                  </a:tcPr>
                </a:tc>
                <a:extLst>
                  <a:ext uri="{0D108BD9-81ED-4DB2-BD59-A6C34878D82A}">
                    <a16:rowId xmlns:a16="http://schemas.microsoft.com/office/drawing/2014/main" val="1449383619"/>
                  </a:ext>
                </a:extLst>
              </a:tr>
              <a:tr h="368207">
                <a:tc>
                  <a:txBody>
                    <a:bodyPr/>
                    <a:lstStyle/>
                    <a:p>
                      <a:pPr algn="l" fontAlgn="b"/>
                      <a:r>
                        <a:rPr lang="en-US" sz="1100" b="0" i="0" u="none" strike="noStrike">
                          <a:solidFill>
                            <a:srgbClr val="000000"/>
                          </a:solidFill>
                          <a:effectLst/>
                          <a:latin typeface="Calibri" panose="020F0502020204030204" pitchFamily="34" charset="0"/>
                        </a:rPr>
                        <a:t>DEBT</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826288653"/>
                  </a:ext>
                </a:extLst>
              </a:tr>
              <a:tr h="368207">
                <a:tc>
                  <a:txBody>
                    <a:bodyPr/>
                    <a:lstStyle/>
                    <a:p>
                      <a:pPr algn="l" fontAlgn="b"/>
                      <a:r>
                        <a:rPr lang="en-US" sz="1100" b="1" i="0" u="none" strike="noStrike">
                          <a:solidFill>
                            <a:srgbClr val="000000"/>
                          </a:solidFill>
                          <a:effectLst/>
                          <a:latin typeface="Calibri" panose="020F0502020204030204" pitchFamily="34" charset="0"/>
                        </a:rPr>
                        <a:t>TOTAL</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Calibri" panose="020F0502020204030204" pitchFamily="34" charset="0"/>
                        </a:rPr>
                        <a:t> $      179,371.00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dirty="0">
                          <a:solidFill>
                            <a:srgbClr val="000000"/>
                          </a:solidFill>
                          <a:effectLst/>
                          <a:latin typeface="Calibri" panose="020F0502020204030204" pitchFamily="34" charset="0"/>
                        </a:rPr>
                        <a:t> $      193,436.00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92905005"/>
                  </a:ext>
                </a:extLst>
              </a:tr>
              <a:tr h="368207">
                <a:tc>
                  <a:txBody>
                    <a:bodyPr/>
                    <a:lstStyle/>
                    <a:p>
                      <a:pPr algn="l" fontAlgn="b"/>
                      <a:r>
                        <a:rPr lang="en-US" sz="1100" b="0" i="0" u="none" strike="noStrike">
                          <a:solidFill>
                            <a:srgbClr val="000000"/>
                          </a:solidFill>
                          <a:effectLst/>
                          <a:latin typeface="Calibri" panose="020F0502020204030204" pitchFamily="34" charset="0"/>
                        </a:rPr>
                        <a:t>Percent Inc/(Dec)</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-7%</a:t>
                      </a:r>
                    </a:p>
                  </a:txBody>
                  <a:tcPr marL="9525" marR="9525" marT="9525" marB="0" anchor="b">
                    <a:lnL>
                      <a:noFill/>
                    </a:lnL>
                    <a:lnR>
                      <a:noFill/>
                    </a:lnR>
                    <a:lnT>
                      <a:noFill/>
                    </a:lnT>
                    <a:lnB>
                      <a:noFill/>
                    </a:lnB>
                  </a:tcPr>
                </a:tc>
                <a:extLst>
                  <a:ext uri="{0D108BD9-81ED-4DB2-BD59-A6C34878D82A}">
                    <a16:rowId xmlns:a16="http://schemas.microsoft.com/office/drawing/2014/main" val="1602423027"/>
                  </a:ext>
                </a:extLst>
              </a:tr>
            </a:tbl>
          </a:graphicData>
        </a:graphic>
      </p:graphicFrame>
      <p:sp>
        <p:nvSpPr>
          <p:cNvPr id="4" name="Content Placeholder 3"/>
          <p:cNvSpPr>
            <a:spLocks noGrp="1"/>
          </p:cNvSpPr>
          <p:nvPr>
            <p:ph sz="half" idx="2"/>
          </p:nvPr>
        </p:nvSpPr>
        <p:spPr/>
        <p:txBody>
          <a:bodyPr/>
          <a:lstStyle/>
          <a:p>
            <a:r>
              <a:rPr lang="en-US" dirty="0" smtClean="0"/>
              <a:t>Personnel</a:t>
            </a:r>
          </a:p>
          <a:p>
            <a:pPr lvl="1"/>
            <a:r>
              <a:rPr lang="en-US" dirty="0" smtClean="0"/>
              <a:t>Removed part-time employee at Peterson Park – Street Department to take over</a:t>
            </a:r>
          </a:p>
          <a:p>
            <a:r>
              <a:rPr lang="en-US" dirty="0" smtClean="0"/>
              <a:t>Capital</a:t>
            </a:r>
          </a:p>
          <a:p>
            <a:pPr lvl="1"/>
            <a:r>
              <a:rPr lang="en-US" dirty="0" smtClean="0"/>
              <a:t>$450 for Windmill maintenance</a:t>
            </a:r>
          </a:p>
          <a:p>
            <a:pPr lvl="1"/>
            <a:r>
              <a:rPr lang="en-US" dirty="0" smtClean="0"/>
              <a:t>70% Increase in Fuel Charges</a:t>
            </a:r>
            <a:endParaRPr lang="en-US" dirty="0"/>
          </a:p>
        </p:txBody>
      </p:sp>
    </p:spTree>
    <p:extLst>
      <p:ext uri="{BB962C8B-B14F-4D97-AF65-F5344CB8AC3E}">
        <p14:creationId xmlns:p14="http://schemas.microsoft.com/office/powerpoint/2010/main" val="430102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797952561"/>
              </p:ext>
            </p:extLst>
          </p:nvPr>
        </p:nvGraphicFramePr>
        <p:xfrm>
          <a:off x="1449218" y="2017347"/>
          <a:ext cx="4718826" cy="3225101"/>
        </p:xfrm>
        <a:graphic>
          <a:graphicData uri="http://schemas.openxmlformats.org/drawingml/2006/table">
            <a:tbl>
              <a:tblPr/>
              <a:tblGrid>
                <a:gridCol w="2106930">
                  <a:extLst>
                    <a:ext uri="{9D8B030D-6E8A-4147-A177-3AD203B41FA5}">
                      <a16:colId xmlns:a16="http://schemas.microsoft.com/office/drawing/2014/main" val="3327789378"/>
                    </a:ext>
                  </a:extLst>
                </a:gridCol>
                <a:gridCol w="1305948">
                  <a:extLst>
                    <a:ext uri="{9D8B030D-6E8A-4147-A177-3AD203B41FA5}">
                      <a16:colId xmlns:a16="http://schemas.microsoft.com/office/drawing/2014/main" val="1954267467"/>
                    </a:ext>
                  </a:extLst>
                </a:gridCol>
                <a:gridCol w="1305948">
                  <a:extLst>
                    <a:ext uri="{9D8B030D-6E8A-4147-A177-3AD203B41FA5}">
                      <a16:colId xmlns:a16="http://schemas.microsoft.com/office/drawing/2014/main" val="3333142835"/>
                    </a:ext>
                  </a:extLst>
                </a:gridCol>
              </a:tblGrid>
              <a:tr h="322541">
                <a:tc>
                  <a:txBody>
                    <a:bodyPr/>
                    <a:lstStyle/>
                    <a:p>
                      <a:pPr algn="l" fontAlgn="b"/>
                      <a:r>
                        <a:rPr lang="en-US" sz="1100" b="1" i="0" u="none" strike="noStrike" dirty="0">
                          <a:solidFill>
                            <a:srgbClr val="000000"/>
                          </a:solidFill>
                          <a:effectLst/>
                          <a:latin typeface="Calibri" panose="020F0502020204030204" pitchFamily="34" charset="0"/>
                        </a:rPr>
                        <a:t>Marketing</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panose="020F0502020204030204" pitchFamily="34" charset="0"/>
                        </a:rPr>
                        <a:t>FY 2022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050303"/>
                  </a:ext>
                </a:extLst>
              </a:tr>
              <a:tr h="362820">
                <a:tc>
                  <a:txBody>
                    <a:bodyPr/>
                    <a:lstStyle/>
                    <a:p>
                      <a:pPr algn="l" fontAlgn="b"/>
                      <a:r>
                        <a:rPr lang="en-US" sz="1100" b="0" i="0" u="none" strike="noStrike" dirty="0">
                          <a:solidFill>
                            <a:srgbClr val="000000"/>
                          </a:solidFill>
                          <a:effectLst/>
                          <a:latin typeface="Calibri" panose="020F0502020204030204" pitchFamily="34" charset="0"/>
                        </a:rPr>
                        <a:t>PERSONNEL SERVICE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a:solidFill>
                            <a:srgbClr val="000000"/>
                          </a:solidFill>
                          <a:effectLst/>
                          <a:latin typeface="Calibri" panose="020F0502020204030204" pitchFamily="34" charset="0"/>
                        </a:rPr>
                        <a:t> $        76,163.00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74,394.54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910125570"/>
                  </a:ext>
                </a:extLst>
              </a:tr>
              <a:tr h="362820">
                <a:tc>
                  <a:txBody>
                    <a:bodyPr/>
                    <a:lstStyle/>
                    <a:p>
                      <a:pPr algn="l" fontAlgn="b"/>
                      <a:r>
                        <a:rPr lang="en-US" sz="1100" b="0" i="0" u="none" strike="noStrike" dirty="0">
                          <a:solidFill>
                            <a:srgbClr val="000000"/>
                          </a:solidFill>
                          <a:effectLst/>
                          <a:latin typeface="Calibri" panose="020F0502020204030204" pitchFamily="34" charset="0"/>
                        </a:rPr>
                        <a:t>OPERATING SUPPLIES</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700.00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400.00 </a:t>
                      </a:r>
                    </a:p>
                  </a:txBody>
                  <a:tcPr marL="9525" marR="9525" marT="9525" marB="0" anchor="b">
                    <a:lnL>
                      <a:noFill/>
                    </a:lnL>
                    <a:lnR>
                      <a:noFill/>
                    </a:lnR>
                    <a:lnT>
                      <a:noFill/>
                    </a:lnT>
                    <a:lnB>
                      <a:noFill/>
                    </a:lnB>
                  </a:tcPr>
                </a:tc>
                <a:extLst>
                  <a:ext uri="{0D108BD9-81ED-4DB2-BD59-A6C34878D82A}">
                    <a16:rowId xmlns:a16="http://schemas.microsoft.com/office/drawing/2014/main" val="3360905567"/>
                  </a:ext>
                </a:extLst>
              </a:tr>
              <a:tr h="362820">
                <a:tc>
                  <a:txBody>
                    <a:bodyPr/>
                    <a:lstStyle/>
                    <a:p>
                      <a:pPr algn="l" fontAlgn="b"/>
                      <a:r>
                        <a:rPr lang="en-US" sz="1100" b="0" i="0" u="none" strike="noStrike">
                          <a:solidFill>
                            <a:srgbClr val="000000"/>
                          </a:solidFill>
                          <a:effectLst/>
                          <a:latin typeface="Calibri" panose="020F0502020204030204" pitchFamily="34" charset="0"/>
                        </a:rPr>
                        <a:t>CONTRACTUAL SERVICES</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70,187.00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50,205.46 </a:t>
                      </a:r>
                    </a:p>
                  </a:txBody>
                  <a:tcPr marL="9525" marR="9525" marT="9525" marB="0" anchor="b">
                    <a:lnL>
                      <a:noFill/>
                    </a:lnL>
                    <a:lnR>
                      <a:noFill/>
                    </a:lnR>
                    <a:lnT>
                      <a:noFill/>
                    </a:lnT>
                    <a:lnB>
                      <a:noFill/>
                    </a:lnB>
                  </a:tcPr>
                </a:tc>
                <a:extLst>
                  <a:ext uri="{0D108BD9-81ED-4DB2-BD59-A6C34878D82A}">
                    <a16:rowId xmlns:a16="http://schemas.microsoft.com/office/drawing/2014/main" val="219535181"/>
                  </a:ext>
                </a:extLst>
              </a:tr>
              <a:tr h="362820">
                <a:tc>
                  <a:txBody>
                    <a:bodyPr/>
                    <a:lstStyle/>
                    <a:p>
                      <a:pPr algn="l" fontAlgn="b"/>
                      <a:r>
                        <a:rPr lang="en-US" sz="1100" b="0" i="0" u="none" strike="noStrike">
                          <a:solidFill>
                            <a:srgbClr val="000000"/>
                          </a:solidFill>
                          <a:effectLst/>
                          <a:latin typeface="Calibri" panose="020F0502020204030204" pitchFamily="34" charset="0"/>
                        </a:rPr>
                        <a:t>REPAIRS</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lnL>
                      <a:noFill/>
                    </a:lnL>
                    <a:lnR>
                      <a:noFill/>
                    </a:lnR>
                    <a:lnT>
                      <a:noFill/>
                    </a:lnT>
                    <a:lnB>
                      <a:noFill/>
                    </a:lnB>
                  </a:tcPr>
                </a:tc>
                <a:extLst>
                  <a:ext uri="{0D108BD9-81ED-4DB2-BD59-A6C34878D82A}">
                    <a16:rowId xmlns:a16="http://schemas.microsoft.com/office/drawing/2014/main" val="3016310249"/>
                  </a:ext>
                </a:extLst>
              </a:tr>
              <a:tr h="362820">
                <a:tc>
                  <a:txBody>
                    <a:bodyPr/>
                    <a:lstStyle/>
                    <a:p>
                      <a:pPr algn="l" fontAlgn="b"/>
                      <a:r>
                        <a:rPr lang="en-US" sz="1100" b="0" i="0" u="none" strike="noStrike">
                          <a:solidFill>
                            <a:srgbClr val="000000"/>
                          </a:solidFill>
                          <a:effectLst/>
                          <a:latin typeface="Calibri" panose="020F0502020204030204" pitchFamily="34" charset="0"/>
                        </a:rPr>
                        <a:t>CAPITAL EXPENDITURES</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lnL>
                      <a:noFill/>
                    </a:lnL>
                    <a:lnR>
                      <a:noFill/>
                    </a:lnR>
                    <a:lnT>
                      <a:noFill/>
                    </a:lnT>
                    <a:lnB>
                      <a:noFill/>
                    </a:lnB>
                  </a:tcPr>
                </a:tc>
                <a:extLst>
                  <a:ext uri="{0D108BD9-81ED-4DB2-BD59-A6C34878D82A}">
                    <a16:rowId xmlns:a16="http://schemas.microsoft.com/office/drawing/2014/main" val="743264791"/>
                  </a:ext>
                </a:extLst>
              </a:tr>
              <a:tr h="362820">
                <a:tc>
                  <a:txBody>
                    <a:bodyPr/>
                    <a:lstStyle/>
                    <a:p>
                      <a:pPr algn="l" fontAlgn="b"/>
                      <a:r>
                        <a:rPr lang="en-US" sz="1100" b="0" i="0" u="none" strike="noStrike">
                          <a:solidFill>
                            <a:srgbClr val="000000"/>
                          </a:solidFill>
                          <a:effectLst/>
                          <a:latin typeface="Calibri" panose="020F0502020204030204" pitchFamily="34" charset="0"/>
                        </a:rPr>
                        <a:t>DEBT</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                       -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686514497"/>
                  </a:ext>
                </a:extLst>
              </a:tr>
              <a:tr h="362820">
                <a:tc>
                  <a:txBody>
                    <a:bodyPr/>
                    <a:lstStyle/>
                    <a:p>
                      <a:pPr algn="l" fontAlgn="b"/>
                      <a:r>
                        <a:rPr lang="en-US" sz="1100" b="1" i="0" u="none" strike="noStrike">
                          <a:solidFill>
                            <a:srgbClr val="000000"/>
                          </a:solidFill>
                          <a:effectLst/>
                          <a:latin typeface="Calibri" panose="020F0502020204030204" pitchFamily="34" charset="0"/>
                        </a:rPr>
                        <a:t>TOTAL</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effectLst/>
                          <a:latin typeface="Calibri" panose="020F0502020204030204" pitchFamily="34" charset="0"/>
                        </a:rPr>
                        <a:t> $      147,050.00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1100" b="1" i="0" u="none" strike="noStrike" dirty="0">
                          <a:solidFill>
                            <a:srgbClr val="000000"/>
                          </a:solidFill>
                          <a:effectLst/>
                          <a:latin typeface="Calibri" panose="020F0502020204030204" pitchFamily="34" charset="0"/>
                        </a:rPr>
                        <a:t> $      125,000.00 </a:t>
                      </a: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21296599"/>
                  </a:ext>
                </a:extLst>
              </a:tr>
              <a:tr h="362820">
                <a:tc>
                  <a:txBody>
                    <a:bodyPr/>
                    <a:lstStyle/>
                    <a:p>
                      <a:pPr algn="l" fontAlgn="b"/>
                      <a:r>
                        <a:rPr lang="en-US" sz="1100" b="0" i="0" u="none" strike="noStrike">
                          <a:solidFill>
                            <a:srgbClr val="000000"/>
                          </a:solidFill>
                          <a:effectLst/>
                          <a:latin typeface="Calibri" panose="020F0502020204030204" pitchFamily="34" charset="0"/>
                        </a:rPr>
                        <a:t>Percent Inc/(Dec)</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18%</a:t>
                      </a:r>
                    </a:p>
                  </a:txBody>
                  <a:tcPr marL="9525" marR="9525" marT="9525" marB="0" anchor="b">
                    <a:lnL>
                      <a:noFill/>
                    </a:lnL>
                    <a:lnR>
                      <a:noFill/>
                    </a:lnR>
                    <a:lnT>
                      <a:noFill/>
                    </a:lnT>
                    <a:lnB>
                      <a:noFill/>
                    </a:lnB>
                  </a:tcPr>
                </a:tc>
                <a:extLst>
                  <a:ext uri="{0D108BD9-81ED-4DB2-BD59-A6C34878D82A}">
                    <a16:rowId xmlns:a16="http://schemas.microsoft.com/office/drawing/2014/main" val="168760020"/>
                  </a:ext>
                </a:extLst>
              </a:tr>
            </a:tbl>
          </a:graphicData>
        </a:graphic>
      </p:graphicFrame>
      <p:sp>
        <p:nvSpPr>
          <p:cNvPr id="4" name="Content Placeholder 3"/>
          <p:cNvSpPr>
            <a:spLocks noGrp="1"/>
          </p:cNvSpPr>
          <p:nvPr>
            <p:ph sz="half" idx="2"/>
          </p:nvPr>
        </p:nvSpPr>
        <p:spPr>
          <a:xfrm>
            <a:off x="6413771" y="2017342"/>
            <a:ext cx="4645152" cy="3639973"/>
          </a:xfrm>
        </p:spPr>
        <p:txBody>
          <a:bodyPr>
            <a:normAutofit lnSpcReduction="10000"/>
          </a:bodyPr>
          <a:lstStyle/>
          <a:p>
            <a:r>
              <a:rPr lang="en-US" dirty="0" smtClean="0"/>
              <a:t>Mineola 150</a:t>
            </a:r>
            <a:r>
              <a:rPr lang="en-US" baseline="30000" dirty="0" smtClean="0"/>
              <a:t>th</a:t>
            </a:r>
            <a:r>
              <a:rPr lang="en-US" dirty="0" smtClean="0"/>
              <a:t> Sesquicentennial</a:t>
            </a:r>
          </a:p>
          <a:p>
            <a:r>
              <a:rPr lang="en-US" dirty="0" smtClean="0"/>
              <a:t>Special </a:t>
            </a:r>
            <a:r>
              <a:rPr lang="en-US" dirty="0"/>
              <a:t>Projects $12,450</a:t>
            </a:r>
          </a:p>
          <a:p>
            <a:pPr lvl="1"/>
            <a:r>
              <a:rPr lang="en-US" dirty="0"/>
              <a:t>Historical Museum		$1,000</a:t>
            </a:r>
          </a:p>
          <a:p>
            <a:pPr lvl="1"/>
            <a:r>
              <a:rPr lang="en-US" dirty="0"/>
              <a:t>Main Street Christmas Décor	$5,000</a:t>
            </a:r>
          </a:p>
          <a:p>
            <a:pPr lvl="1"/>
            <a:r>
              <a:rPr lang="en-US" dirty="0"/>
              <a:t>Civic Center		$1,000</a:t>
            </a:r>
          </a:p>
          <a:p>
            <a:pPr lvl="1"/>
            <a:r>
              <a:rPr lang="en-US" dirty="0"/>
              <a:t>League of the Arts		$450</a:t>
            </a:r>
          </a:p>
          <a:p>
            <a:pPr lvl="1"/>
            <a:r>
              <a:rPr lang="en-US" dirty="0"/>
              <a:t>Chamber of Commerce	$2,000</a:t>
            </a:r>
          </a:p>
          <a:p>
            <a:pPr lvl="1"/>
            <a:r>
              <a:rPr lang="en-US" dirty="0"/>
              <a:t>Iron Horse Square		$1,000</a:t>
            </a:r>
          </a:p>
          <a:p>
            <a:pPr lvl="1"/>
            <a:r>
              <a:rPr lang="en-US" dirty="0"/>
              <a:t>Landmark Marker Program	$</a:t>
            </a:r>
            <a:r>
              <a:rPr lang="en-US" dirty="0" smtClean="0"/>
              <a:t>2,000</a:t>
            </a:r>
            <a:endParaRPr lang="en-US" dirty="0"/>
          </a:p>
        </p:txBody>
      </p:sp>
    </p:spTree>
    <p:extLst>
      <p:ext uri="{BB962C8B-B14F-4D97-AF65-F5344CB8AC3E}">
        <p14:creationId xmlns:p14="http://schemas.microsoft.com/office/powerpoint/2010/main" val="4703201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Council recommendations</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Mayor Lankford</a:t>
            </a:r>
          </a:p>
          <a:p>
            <a:pPr lvl="1"/>
            <a:r>
              <a:rPr lang="en-US" dirty="0" smtClean="0"/>
              <a:t>Begin process for bridge over railroad track</a:t>
            </a:r>
          </a:p>
          <a:p>
            <a:pPr lvl="1"/>
            <a:r>
              <a:rPr lang="en-US" dirty="0" smtClean="0"/>
              <a:t>Increase street budget, Intersections need to be addressed &amp; potholes</a:t>
            </a:r>
          </a:p>
          <a:p>
            <a:r>
              <a:rPr lang="en-US" dirty="0" smtClean="0"/>
              <a:t>Mitchell Tuck</a:t>
            </a:r>
          </a:p>
          <a:p>
            <a:pPr lvl="1"/>
            <a:r>
              <a:rPr lang="en-US" dirty="0" smtClean="0"/>
              <a:t>Street Improvements</a:t>
            </a:r>
          </a:p>
          <a:p>
            <a:r>
              <a:rPr lang="en-US" dirty="0" smtClean="0"/>
              <a:t>Sue Jones</a:t>
            </a:r>
          </a:p>
          <a:p>
            <a:pPr lvl="1"/>
            <a:r>
              <a:rPr lang="en-US" dirty="0" smtClean="0"/>
              <a:t>Labor salaries</a:t>
            </a:r>
          </a:p>
          <a:p>
            <a:pPr lvl="1"/>
            <a:r>
              <a:rPr lang="en-US" dirty="0" smtClean="0"/>
              <a:t>Leaf &amp; Limb pickup</a:t>
            </a:r>
          </a:p>
          <a:p>
            <a:pPr lvl="1"/>
            <a:r>
              <a:rPr lang="en-US" dirty="0" smtClean="0"/>
              <a:t>Street Improvements</a:t>
            </a:r>
          </a:p>
          <a:p>
            <a:pPr lvl="1"/>
            <a:r>
              <a:rPr lang="en-US" dirty="0" smtClean="0"/>
              <a:t>Flex account for employees</a:t>
            </a:r>
            <a:endParaRPr lang="en-US" dirty="0"/>
          </a:p>
        </p:txBody>
      </p:sp>
      <p:sp>
        <p:nvSpPr>
          <p:cNvPr id="4" name="Content Placeholder 3"/>
          <p:cNvSpPr>
            <a:spLocks noGrp="1"/>
          </p:cNvSpPr>
          <p:nvPr>
            <p:ph sz="half" idx="2"/>
          </p:nvPr>
        </p:nvSpPr>
        <p:spPr/>
        <p:txBody>
          <a:bodyPr>
            <a:normAutofit fontScale="85000" lnSpcReduction="20000"/>
          </a:bodyPr>
          <a:lstStyle/>
          <a:p>
            <a:endParaRPr lang="en-US" dirty="0"/>
          </a:p>
        </p:txBody>
      </p:sp>
    </p:spTree>
    <p:extLst>
      <p:ext uri="{BB962C8B-B14F-4D97-AF65-F5344CB8AC3E}">
        <p14:creationId xmlns:p14="http://schemas.microsoft.com/office/powerpoint/2010/main" val="691527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Taxes</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Property Tax</a:t>
            </a:r>
          </a:p>
          <a:p>
            <a:r>
              <a:rPr lang="en-US" dirty="0" smtClean="0"/>
              <a:t>2022 Preliminary Totals	$313,273,683</a:t>
            </a:r>
          </a:p>
          <a:p>
            <a:r>
              <a:rPr lang="en-US" dirty="0" smtClean="0"/>
              <a:t>FY 2022 O&amp;M Budget 	$1,300,000</a:t>
            </a:r>
          </a:p>
          <a:p>
            <a:r>
              <a:rPr lang="en-US" dirty="0" smtClean="0"/>
              <a:t>FY 2023 O&amp;M Budget	$1,345,500</a:t>
            </a:r>
          </a:p>
          <a:p>
            <a:pPr lvl="1"/>
            <a:r>
              <a:rPr lang="en-US" dirty="0" smtClean="0"/>
              <a:t>Proposed 3.5% Increase up to Voter Approval Tax Rate</a:t>
            </a:r>
            <a:endParaRPr lang="en-US" dirty="0"/>
          </a:p>
        </p:txBody>
      </p:sp>
      <p:sp>
        <p:nvSpPr>
          <p:cNvPr id="7" name="Content Placeholder 6"/>
          <p:cNvSpPr>
            <a:spLocks noGrp="1"/>
          </p:cNvSpPr>
          <p:nvPr>
            <p:ph sz="half" idx="2"/>
          </p:nvPr>
        </p:nvSpPr>
        <p:spPr>
          <a:xfrm>
            <a:off x="6413771" y="2017342"/>
            <a:ext cx="4645152" cy="4017697"/>
          </a:xfrm>
        </p:spPr>
        <p:txBody>
          <a:bodyPr>
            <a:normAutofit lnSpcReduction="10000"/>
          </a:bodyPr>
          <a:lstStyle/>
          <a:p>
            <a:pPr marL="0" indent="0">
              <a:buNone/>
            </a:pPr>
            <a:r>
              <a:rPr lang="en-US" dirty="0" smtClean="0"/>
              <a:t>Sales Tax</a:t>
            </a:r>
          </a:p>
          <a:p>
            <a:r>
              <a:rPr lang="en-US" dirty="0" smtClean="0"/>
              <a:t>As of May 2021 we were at a 4.92% increase over the prior year</a:t>
            </a:r>
          </a:p>
          <a:p>
            <a:r>
              <a:rPr lang="en-US" dirty="0" smtClean="0"/>
              <a:t>As of May 2022 we are at a 13.83% increase over last year</a:t>
            </a:r>
          </a:p>
          <a:p>
            <a:r>
              <a:rPr lang="en-US" dirty="0" smtClean="0"/>
              <a:t>Ended FY 2021 at 6.59% over last year and 14% over budget</a:t>
            </a:r>
          </a:p>
          <a:p>
            <a:r>
              <a:rPr lang="en-US" dirty="0" smtClean="0"/>
              <a:t>If next four months are same as last year, we will end at 8.96% over last year, or an increase of $226,489.04</a:t>
            </a:r>
          </a:p>
        </p:txBody>
      </p:sp>
    </p:spTree>
    <p:extLst>
      <p:ext uri="{BB962C8B-B14F-4D97-AF65-F5344CB8AC3E}">
        <p14:creationId xmlns:p14="http://schemas.microsoft.com/office/powerpoint/2010/main" val="1203339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Taxpayers top 20</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68479395"/>
              </p:ext>
            </p:extLst>
          </p:nvPr>
        </p:nvGraphicFramePr>
        <p:xfrm>
          <a:off x="1450975" y="2016124"/>
          <a:ext cx="9604375" cy="39402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4927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tax</a:t>
            </a:r>
            <a:endParaRPr lang="en-US" dirty="0"/>
          </a:p>
        </p:txBody>
      </p:sp>
      <p:sp>
        <p:nvSpPr>
          <p:cNvPr id="3" name="Content Placeholder 2"/>
          <p:cNvSpPr>
            <a:spLocks noGrp="1"/>
          </p:cNvSpPr>
          <p:nvPr>
            <p:ph sz="half" idx="1"/>
          </p:nvPr>
        </p:nvSpPr>
        <p:spPr/>
        <p:txBody>
          <a:bodyPr>
            <a:normAutofit lnSpcReduction="10000"/>
          </a:bodyPr>
          <a:lstStyle/>
          <a:p>
            <a:pPr marL="0" indent="0">
              <a:buNone/>
            </a:pPr>
            <a:r>
              <a:rPr lang="en-US" dirty="0" smtClean="0"/>
              <a:t>Sales Tax Average Increase from 2013 to 2021 is 5% per year</a:t>
            </a:r>
          </a:p>
          <a:p>
            <a:pPr marL="0" indent="0">
              <a:buNone/>
            </a:pPr>
            <a:r>
              <a:rPr lang="en-US" dirty="0" smtClean="0"/>
              <a:t>Current Budget projects a 8.9% increase over last year actual.</a:t>
            </a:r>
          </a:p>
          <a:p>
            <a:pPr marL="0" indent="0">
              <a:buNone/>
            </a:pPr>
            <a:r>
              <a:rPr lang="en-US" dirty="0" smtClean="0"/>
              <a:t>2023 Sales Tax revenue budgeted at 5% increase over 2022 projected total revenue.  This is because we expect current building projects to continue into the next few years.</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170552936"/>
              </p:ext>
            </p:extLst>
          </p:nvPr>
        </p:nvGraphicFramePr>
        <p:xfrm>
          <a:off x="6323888" y="1931350"/>
          <a:ext cx="4888194" cy="35281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9600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90"/>
            <a:ext cx="9605635" cy="624900"/>
          </a:xfrm>
        </p:spPr>
        <p:txBody>
          <a:bodyPr/>
          <a:lstStyle/>
          <a:p>
            <a:r>
              <a:rPr lang="en-US" dirty="0" smtClean="0"/>
              <a:t>Sales tax total paid </a:t>
            </a:r>
            <a:r>
              <a:rPr lang="en-US" dirty="0" err="1" smtClean="0"/>
              <a:t>jan.</a:t>
            </a:r>
            <a:r>
              <a:rPr lang="en-US" dirty="0" smtClean="0"/>
              <a:t> 2021-may 2022</a:t>
            </a:r>
            <a:endParaRPr lang="en-US" dirty="0"/>
          </a:p>
        </p:txBody>
      </p:sp>
      <p:graphicFrame>
        <p:nvGraphicFramePr>
          <p:cNvPr id="16" name="Content Placeholder 15"/>
          <p:cNvGraphicFramePr>
            <a:graphicFrameLocks noGrp="1"/>
          </p:cNvGraphicFramePr>
          <p:nvPr>
            <p:ph sz="half" idx="2"/>
            <p:extLst>
              <p:ext uri="{D42A27DB-BD31-4B8C-83A1-F6EECF244321}">
                <p14:modId xmlns:p14="http://schemas.microsoft.com/office/powerpoint/2010/main" val="1570535608"/>
              </p:ext>
            </p:extLst>
          </p:nvPr>
        </p:nvGraphicFramePr>
        <p:xfrm>
          <a:off x="6067514" y="1429790"/>
          <a:ext cx="5870961" cy="45779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ontent Placeholder 17"/>
          <p:cNvGraphicFramePr>
            <a:graphicFrameLocks noGrp="1"/>
          </p:cNvGraphicFramePr>
          <p:nvPr>
            <p:ph sz="half" idx="1"/>
            <p:extLst>
              <p:ext uri="{D42A27DB-BD31-4B8C-83A1-F6EECF244321}">
                <p14:modId xmlns:p14="http://schemas.microsoft.com/office/powerpoint/2010/main" val="1654818532"/>
              </p:ext>
            </p:extLst>
          </p:nvPr>
        </p:nvGraphicFramePr>
        <p:xfrm>
          <a:off x="1273323" y="1871529"/>
          <a:ext cx="4999289" cy="35878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5177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 changes	</a:t>
            </a:r>
            <a:endParaRPr lang="en-US" dirty="0"/>
          </a:p>
        </p:txBody>
      </p:sp>
      <p:sp>
        <p:nvSpPr>
          <p:cNvPr id="3" name="Content Placeholder 2"/>
          <p:cNvSpPr>
            <a:spLocks noGrp="1"/>
          </p:cNvSpPr>
          <p:nvPr>
            <p:ph idx="1"/>
          </p:nvPr>
        </p:nvSpPr>
        <p:spPr>
          <a:xfrm>
            <a:off x="748145" y="2015732"/>
            <a:ext cx="10715106" cy="4044246"/>
          </a:xfrm>
        </p:spPr>
        <p:txBody>
          <a:bodyPr>
            <a:normAutofit/>
          </a:bodyPr>
          <a:lstStyle/>
          <a:p>
            <a:r>
              <a:rPr lang="en-US" dirty="0"/>
              <a:t>5% overall employee raises - $131,092 increase to </a:t>
            </a:r>
            <a:r>
              <a:rPr lang="en-US" dirty="0" smtClean="0"/>
              <a:t>budget (3% COLA / 2% Merit)</a:t>
            </a:r>
            <a:endParaRPr lang="en-US" dirty="0"/>
          </a:p>
          <a:p>
            <a:r>
              <a:rPr lang="en-US" dirty="0"/>
              <a:t>10% increase in Health Insurance Benefits - $529,162.40 Cost to City, increase of $48,105.67</a:t>
            </a:r>
          </a:p>
          <a:p>
            <a:r>
              <a:rPr lang="en-US" dirty="0"/>
              <a:t>Consider keeping/removing the Health Savings Account option - $55,000</a:t>
            </a:r>
          </a:p>
          <a:p>
            <a:r>
              <a:rPr lang="en-US" dirty="0" smtClean="0"/>
              <a:t>Added Assistant Public Works Director Position/Remove Water Clerk position </a:t>
            </a:r>
          </a:p>
          <a:p>
            <a:r>
              <a:rPr lang="en-US" dirty="0" smtClean="0"/>
              <a:t>Add a fifth Patrol Officer - $83,801</a:t>
            </a:r>
          </a:p>
          <a:p>
            <a:r>
              <a:rPr lang="en-US" dirty="0" smtClean="0"/>
              <a:t>Add Paid Asst. Fire Chief, Supervisor for Firefighters - $75,899</a:t>
            </a:r>
          </a:p>
          <a:p>
            <a:r>
              <a:rPr lang="en-US" dirty="0" smtClean="0"/>
              <a:t>Add 4 part-time summer employees for mowing in the Street Department &amp; at Preserve - $23,168</a:t>
            </a:r>
          </a:p>
          <a:p>
            <a:r>
              <a:rPr lang="en-US" dirty="0" smtClean="0"/>
              <a:t>Overall Increase to Personnel Budget - $271,509.00</a:t>
            </a:r>
          </a:p>
        </p:txBody>
      </p:sp>
    </p:spTree>
    <p:extLst>
      <p:ext uri="{BB962C8B-B14F-4D97-AF65-F5344CB8AC3E}">
        <p14:creationId xmlns:p14="http://schemas.microsoft.com/office/powerpoint/2010/main" val="358900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personnel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9523508"/>
              </p:ext>
            </p:extLst>
          </p:nvPr>
        </p:nvGraphicFramePr>
        <p:xfrm>
          <a:off x="1450975" y="2016125"/>
          <a:ext cx="9604376" cy="2966720"/>
        </p:xfrm>
        <a:graphic>
          <a:graphicData uri="http://schemas.openxmlformats.org/drawingml/2006/table">
            <a:tbl>
              <a:tblPr firstRow="1" bandRow="1">
                <a:tableStyleId>{5C22544A-7EE6-4342-B048-85BDC9FD1C3A}</a:tableStyleId>
              </a:tblPr>
              <a:tblGrid>
                <a:gridCol w="2401094">
                  <a:extLst>
                    <a:ext uri="{9D8B030D-6E8A-4147-A177-3AD203B41FA5}">
                      <a16:colId xmlns:a16="http://schemas.microsoft.com/office/drawing/2014/main" val="1999727169"/>
                    </a:ext>
                  </a:extLst>
                </a:gridCol>
                <a:gridCol w="2401094">
                  <a:extLst>
                    <a:ext uri="{9D8B030D-6E8A-4147-A177-3AD203B41FA5}">
                      <a16:colId xmlns:a16="http://schemas.microsoft.com/office/drawing/2014/main" val="4175019152"/>
                    </a:ext>
                  </a:extLst>
                </a:gridCol>
                <a:gridCol w="2401094">
                  <a:extLst>
                    <a:ext uri="{9D8B030D-6E8A-4147-A177-3AD203B41FA5}">
                      <a16:colId xmlns:a16="http://schemas.microsoft.com/office/drawing/2014/main" val="1149113480"/>
                    </a:ext>
                  </a:extLst>
                </a:gridCol>
                <a:gridCol w="2401094">
                  <a:extLst>
                    <a:ext uri="{9D8B030D-6E8A-4147-A177-3AD203B41FA5}">
                      <a16:colId xmlns:a16="http://schemas.microsoft.com/office/drawing/2014/main" val="2335096056"/>
                    </a:ext>
                  </a:extLst>
                </a:gridCol>
              </a:tblGrid>
              <a:tr h="370840">
                <a:tc>
                  <a:txBody>
                    <a:bodyPr/>
                    <a:lstStyle/>
                    <a:p>
                      <a:r>
                        <a:rPr lang="en-US" dirty="0" smtClean="0"/>
                        <a:t>FUND</a:t>
                      </a:r>
                      <a:endParaRPr lang="en-US" dirty="0"/>
                    </a:p>
                  </a:txBody>
                  <a:tcPr/>
                </a:tc>
                <a:tc>
                  <a:txBody>
                    <a:bodyPr/>
                    <a:lstStyle/>
                    <a:p>
                      <a:r>
                        <a:rPr lang="en-US" dirty="0" smtClean="0"/>
                        <a:t>2022 BUDGET</a:t>
                      </a:r>
                      <a:endParaRPr lang="en-US" dirty="0"/>
                    </a:p>
                  </a:txBody>
                  <a:tcPr/>
                </a:tc>
                <a:tc>
                  <a:txBody>
                    <a:bodyPr/>
                    <a:lstStyle/>
                    <a:p>
                      <a:r>
                        <a:rPr lang="en-US" dirty="0" smtClean="0"/>
                        <a:t>2023 BUDGET</a:t>
                      </a:r>
                      <a:endParaRPr lang="en-US" dirty="0"/>
                    </a:p>
                  </a:txBody>
                  <a:tcPr/>
                </a:tc>
                <a:tc>
                  <a:txBody>
                    <a:bodyPr/>
                    <a:lstStyle/>
                    <a:p>
                      <a:r>
                        <a:rPr lang="en-US" dirty="0" smtClean="0"/>
                        <a:t>INC</a:t>
                      </a:r>
                      <a:r>
                        <a:rPr lang="en-US" baseline="0" dirty="0" smtClean="0"/>
                        <a:t> (DEC)</a:t>
                      </a:r>
                      <a:endParaRPr lang="en-US" dirty="0"/>
                    </a:p>
                  </a:txBody>
                  <a:tcPr/>
                </a:tc>
                <a:extLst>
                  <a:ext uri="{0D108BD9-81ED-4DB2-BD59-A6C34878D82A}">
                    <a16:rowId xmlns:a16="http://schemas.microsoft.com/office/drawing/2014/main" val="2716903366"/>
                  </a:ext>
                </a:extLst>
              </a:tr>
              <a:tr h="370840">
                <a:tc>
                  <a:txBody>
                    <a:bodyPr/>
                    <a:lstStyle/>
                    <a:p>
                      <a:r>
                        <a:rPr lang="en-US" dirty="0" smtClean="0"/>
                        <a:t>General</a:t>
                      </a:r>
                      <a:r>
                        <a:rPr lang="en-US" baseline="0" dirty="0" smtClean="0"/>
                        <a:t> Fund</a:t>
                      </a:r>
                      <a:endParaRPr lang="en-US" dirty="0"/>
                    </a:p>
                  </a:txBody>
                  <a:tcPr/>
                </a:tc>
                <a:tc>
                  <a:txBody>
                    <a:bodyPr/>
                    <a:lstStyle/>
                    <a:p>
                      <a:pPr algn="r"/>
                      <a:r>
                        <a:rPr lang="en-US" dirty="0" smtClean="0"/>
                        <a:t>$2,607,835.00</a:t>
                      </a:r>
                      <a:endParaRPr lang="en-US" dirty="0"/>
                    </a:p>
                  </a:txBody>
                  <a:tcPr/>
                </a:tc>
                <a:tc>
                  <a:txBody>
                    <a:bodyPr/>
                    <a:lstStyle/>
                    <a:p>
                      <a:pPr algn="r"/>
                      <a:r>
                        <a:rPr lang="en-US" dirty="0" smtClean="0"/>
                        <a:t>$2,903,526.00</a:t>
                      </a:r>
                      <a:endParaRPr lang="en-US" dirty="0"/>
                    </a:p>
                  </a:txBody>
                  <a:tcPr/>
                </a:tc>
                <a:tc>
                  <a:txBody>
                    <a:bodyPr/>
                    <a:lstStyle/>
                    <a:p>
                      <a:pPr algn="r"/>
                      <a:r>
                        <a:rPr lang="en-US" dirty="0" smtClean="0"/>
                        <a:t>$295,691.00</a:t>
                      </a:r>
                      <a:endParaRPr lang="en-US" dirty="0"/>
                    </a:p>
                  </a:txBody>
                  <a:tcPr/>
                </a:tc>
                <a:extLst>
                  <a:ext uri="{0D108BD9-81ED-4DB2-BD59-A6C34878D82A}">
                    <a16:rowId xmlns:a16="http://schemas.microsoft.com/office/drawing/2014/main" val="4238125441"/>
                  </a:ext>
                </a:extLst>
              </a:tr>
              <a:tr h="370840">
                <a:tc>
                  <a:txBody>
                    <a:bodyPr/>
                    <a:lstStyle/>
                    <a:p>
                      <a:r>
                        <a:rPr lang="en-US" dirty="0" smtClean="0"/>
                        <a:t>Water Utility</a:t>
                      </a:r>
                      <a:r>
                        <a:rPr lang="en-US" baseline="0" dirty="0" smtClean="0"/>
                        <a:t> Fund*</a:t>
                      </a:r>
                      <a:endParaRPr lang="en-US" dirty="0"/>
                    </a:p>
                  </a:txBody>
                  <a:tcPr/>
                </a:tc>
                <a:tc>
                  <a:txBody>
                    <a:bodyPr/>
                    <a:lstStyle/>
                    <a:p>
                      <a:pPr algn="r"/>
                      <a:r>
                        <a:rPr lang="en-US" dirty="0" smtClean="0"/>
                        <a:t>$941,219.00</a:t>
                      </a:r>
                      <a:endParaRPr lang="en-US" dirty="0"/>
                    </a:p>
                  </a:txBody>
                  <a:tcPr/>
                </a:tc>
                <a:tc>
                  <a:txBody>
                    <a:bodyPr/>
                    <a:lstStyle/>
                    <a:p>
                      <a:pPr algn="r"/>
                      <a:r>
                        <a:rPr lang="en-US" dirty="0" smtClean="0"/>
                        <a:t>$908,491.00</a:t>
                      </a:r>
                      <a:endParaRPr lang="en-US" dirty="0"/>
                    </a:p>
                  </a:txBody>
                  <a:tcPr/>
                </a:tc>
                <a:tc>
                  <a:txBody>
                    <a:bodyPr/>
                    <a:lstStyle/>
                    <a:p>
                      <a:pPr algn="r"/>
                      <a:r>
                        <a:rPr lang="en-US" dirty="0" smtClean="0"/>
                        <a:t>$(32,728.00)</a:t>
                      </a:r>
                      <a:endParaRPr lang="en-US" dirty="0"/>
                    </a:p>
                  </a:txBody>
                  <a:tcPr/>
                </a:tc>
                <a:extLst>
                  <a:ext uri="{0D108BD9-81ED-4DB2-BD59-A6C34878D82A}">
                    <a16:rowId xmlns:a16="http://schemas.microsoft.com/office/drawing/2014/main" val="2381593111"/>
                  </a:ext>
                </a:extLst>
              </a:tr>
              <a:tr h="370840">
                <a:tc>
                  <a:txBody>
                    <a:bodyPr/>
                    <a:lstStyle/>
                    <a:p>
                      <a:r>
                        <a:rPr lang="en-US" dirty="0" smtClean="0"/>
                        <a:t>MEDC</a:t>
                      </a:r>
                    </a:p>
                  </a:txBody>
                  <a:tcPr/>
                </a:tc>
                <a:tc>
                  <a:txBody>
                    <a:bodyPr/>
                    <a:lstStyle/>
                    <a:p>
                      <a:pPr algn="r"/>
                      <a:r>
                        <a:rPr lang="en-US" dirty="0" smtClean="0"/>
                        <a:t>$43,991.00</a:t>
                      </a:r>
                      <a:endParaRPr lang="en-US" dirty="0"/>
                    </a:p>
                  </a:txBody>
                  <a:tcPr/>
                </a:tc>
                <a:tc>
                  <a:txBody>
                    <a:bodyPr/>
                    <a:lstStyle/>
                    <a:p>
                      <a:pPr algn="r"/>
                      <a:r>
                        <a:rPr lang="en-US" dirty="0" smtClean="0"/>
                        <a:t>$45,644.00</a:t>
                      </a:r>
                      <a:endParaRPr lang="en-US" dirty="0"/>
                    </a:p>
                  </a:txBody>
                  <a:tcPr/>
                </a:tc>
                <a:tc>
                  <a:txBody>
                    <a:bodyPr/>
                    <a:lstStyle/>
                    <a:p>
                      <a:pPr algn="r"/>
                      <a:r>
                        <a:rPr lang="en-US" dirty="0" smtClean="0"/>
                        <a:t>$1,653.00</a:t>
                      </a:r>
                      <a:endParaRPr lang="en-US" dirty="0"/>
                    </a:p>
                  </a:txBody>
                  <a:tcPr/>
                </a:tc>
                <a:extLst>
                  <a:ext uri="{0D108BD9-81ED-4DB2-BD59-A6C34878D82A}">
                    <a16:rowId xmlns:a16="http://schemas.microsoft.com/office/drawing/2014/main" val="3174986509"/>
                  </a:ext>
                </a:extLst>
              </a:tr>
              <a:tr h="370840">
                <a:tc>
                  <a:txBody>
                    <a:bodyPr/>
                    <a:lstStyle/>
                    <a:p>
                      <a:r>
                        <a:rPr lang="en-US" dirty="0" smtClean="0"/>
                        <a:t>Natural Resources</a:t>
                      </a:r>
                    </a:p>
                  </a:txBody>
                  <a:tcPr/>
                </a:tc>
                <a:tc>
                  <a:txBody>
                    <a:bodyPr/>
                    <a:lstStyle/>
                    <a:p>
                      <a:pPr algn="r"/>
                      <a:r>
                        <a:rPr lang="en-US" dirty="0" smtClean="0"/>
                        <a:t>$115,941.00</a:t>
                      </a:r>
                      <a:endParaRPr lang="en-US" dirty="0"/>
                    </a:p>
                  </a:txBody>
                  <a:tcPr/>
                </a:tc>
                <a:tc>
                  <a:txBody>
                    <a:bodyPr/>
                    <a:lstStyle/>
                    <a:p>
                      <a:pPr algn="r"/>
                      <a:r>
                        <a:rPr lang="en-US" dirty="0" smtClean="0"/>
                        <a:t>$121,066.00</a:t>
                      </a:r>
                      <a:endParaRPr lang="en-US" dirty="0"/>
                    </a:p>
                  </a:txBody>
                  <a:tcPr/>
                </a:tc>
                <a:tc>
                  <a:txBody>
                    <a:bodyPr/>
                    <a:lstStyle/>
                    <a:p>
                      <a:pPr algn="r"/>
                      <a:r>
                        <a:rPr lang="en-US" dirty="0" smtClean="0"/>
                        <a:t>$5,125.00</a:t>
                      </a:r>
                      <a:endParaRPr lang="en-US" dirty="0"/>
                    </a:p>
                  </a:txBody>
                  <a:tcPr/>
                </a:tc>
                <a:extLst>
                  <a:ext uri="{0D108BD9-81ED-4DB2-BD59-A6C34878D82A}">
                    <a16:rowId xmlns:a16="http://schemas.microsoft.com/office/drawing/2014/main" val="3223913490"/>
                  </a:ext>
                </a:extLst>
              </a:tr>
              <a:tr h="370840">
                <a:tc>
                  <a:txBody>
                    <a:bodyPr/>
                    <a:lstStyle/>
                    <a:p>
                      <a:r>
                        <a:rPr lang="en-US" dirty="0" smtClean="0"/>
                        <a:t>Marketing &amp; Tourism</a:t>
                      </a:r>
                    </a:p>
                  </a:txBody>
                  <a:tcPr/>
                </a:tc>
                <a:tc>
                  <a:txBody>
                    <a:bodyPr/>
                    <a:lstStyle/>
                    <a:p>
                      <a:pPr algn="r"/>
                      <a:r>
                        <a:rPr lang="en-US" dirty="0" smtClean="0"/>
                        <a:t>$74,394.54</a:t>
                      </a:r>
                      <a:endParaRPr lang="en-US" dirty="0"/>
                    </a:p>
                  </a:txBody>
                  <a:tcPr/>
                </a:tc>
                <a:tc>
                  <a:txBody>
                    <a:bodyPr/>
                    <a:lstStyle/>
                    <a:p>
                      <a:pPr algn="r"/>
                      <a:r>
                        <a:rPr lang="en-US" dirty="0" smtClean="0"/>
                        <a:t>$76,163.00</a:t>
                      </a:r>
                      <a:endParaRPr lang="en-US" dirty="0"/>
                    </a:p>
                  </a:txBody>
                  <a:tcPr/>
                </a:tc>
                <a:tc>
                  <a:txBody>
                    <a:bodyPr/>
                    <a:lstStyle/>
                    <a:p>
                      <a:pPr algn="r"/>
                      <a:r>
                        <a:rPr lang="en-US" dirty="0" smtClean="0"/>
                        <a:t>$1,768.46</a:t>
                      </a:r>
                      <a:endParaRPr lang="en-US" dirty="0"/>
                    </a:p>
                  </a:txBody>
                  <a:tcPr/>
                </a:tc>
                <a:extLst>
                  <a:ext uri="{0D108BD9-81ED-4DB2-BD59-A6C34878D82A}">
                    <a16:rowId xmlns:a16="http://schemas.microsoft.com/office/drawing/2014/main" val="3156721760"/>
                  </a:ext>
                </a:extLst>
              </a:tr>
              <a:tr h="370840">
                <a:tc>
                  <a:txBody>
                    <a:bodyPr/>
                    <a:lstStyle/>
                    <a:p>
                      <a:r>
                        <a:rPr lang="en-US" dirty="0" smtClean="0"/>
                        <a:t>Museum</a:t>
                      </a:r>
                      <a:r>
                        <a:rPr lang="en-US" baseline="0" dirty="0" smtClean="0"/>
                        <a:t> (Meredith)</a:t>
                      </a:r>
                      <a:endParaRPr lang="en-US" dirty="0" smtClean="0"/>
                    </a:p>
                  </a:txBody>
                  <a:tcPr/>
                </a:tc>
                <a:tc>
                  <a:txBody>
                    <a:bodyPr/>
                    <a:lstStyle/>
                    <a:p>
                      <a:pPr algn="r"/>
                      <a:r>
                        <a:rPr lang="en-US" dirty="0" smtClean="0"/>
                        <a:t>$16,436.00</a:t>
                      </a:r>
                      <a:endParaRPr lang="en-US" dirty="0"/>
                    </a:p>
                  </a:txBody>
                  <a:tcPr/>
                </a:tc>
                <a:tc>
                  <a:txBody>
                    <a:bodyPr/>
                    <a:lstStyle/>
                    <a:p>
                      <a:pPr algn="r"/>
                      <a:r>
                        <a:rPr lang="en-US" dirty="0" smtClean="0"/>
                        <a:t>$16,436.00</a:t>
                      </a:r>
                      <a:endParaRPr lang="en-US" dirty="0"/>
                    </a:p>
                  </a:txBody>
                  <a:tcPr/>
                </a:tc>
                <a:tc>
                  <a:txBody>
                    <a:bodyPr/>
                    <a:lstStyle/>
                    <a:p>
                      <a:pPr algn="r"/>
                      <a:r>
                        <a:rPr lang="en-US" dirty="0" smtClean="0"/>
                        <a:t>$0</a:t>
                      </a:r>
                      <a:endParaRPr lang="en-US" dirty="0"/>
                    </a:p>
                  </a:txBody>
                  <a:tcPr/>
                </a:tc>
                <a:extLst>
                  <a:ext uri="{0D108BD9-81ED-4DB2-BD59-A6C34878D82A}">
                    <a16:rowId xmlns:a16="http://schemas.microsoft.com/office/drawing/2014/main" val="3303787938"/>
                  </a:ext>
                </a:extLst>
              </a:tr>
              <a:tr h="370840">
                <a:tc>
                  <a:txBody>
                    <a:bodyPr/>
                    <a:lstStyle/>
                    <a:p>
                      <a:r>
                        <a:rPr lang="en-US" dirty="0" smtClean="0"/>
                        <a:t>TOTAL</a:t>
                      </a:r>
                    </a:p>
                  </a:txBody>
                  <a:tcPr/>
                </a:tc>
                <a:tc>
                  <a:txBody>
                    <a:bodyPr/>
                    <a:lstStyle/>
                    <a:p>
                      <a:pPr algn="r"/>
                      <a:r>
                        <a:rPr lang="en-US" dirty="0" smtClean="0"/>
                        <a:t>$3,783,380.54</a:t>
                      </a:r>
                      <a:endParaRPr lang="en-US" dirty="0"/>
                    </a:p>
                  </a:txBody>
                  <a:tcPr/>
                </a:tc>
                <a:tc>
                  <a:txBody>
                    <a:bodyPr/>
                    <a:lstStyle/>
                    <a:p>
                      <a:pPr algn="r"/>
                      <a:r>
                        <a:rPr lang="en-US" dirty="0" smtClean="0"/>
                        <a:t>$4,054,890.00</a:t>
                      </a:r>
                      <a:endParaRPr lang="en-US" dirty="0"/>
                    </a:p>
                  </a:txBody>
                  <a:tcPr/>
                </a:tc>
                <a:tc>
                  <a:txBody>
                    <a:bodyPr/>
                    <a:lstStyle/>
                    <a:p>
                      <a:pPr algn="r"/>
                      <a:r>
                        <a:rPr lang="en-US" dirty="0" smtClean="0"/>
                        <a:t>$271,509.46</a:t>
                      </a:r>
                      <a:endParaRPr lang="en-US" dirty="0"/>
                    </a:p>
                  </a:txBody>
                  <a:tcPr/>
                </a:tc>
                <a:extLst>
                  <a:ext uri="{0D108BD9-81ED-4DB2-BD59-A6C34878D82A}">
                    <a16:rowId xmlns:a16="http://schemas.microsoft.com/office/drawing/2014/main" val="1132282632"/>
                  </a:ext>
                </a:extLst>
              </a:tr>
            </a:tbl>
          </a:graphicData>
        </a:graphic>
      </p:graphicFrame>
      <p:sp>
        <p:nvSpPr>
          <p:cNvPr id="3" name="TextBox 2"/>
          <p:cNvSpPr txBox="1"/>
          <p:nvPr/>
        </p:nvSpPr>
        <p:spPr>
          <a:xfrm>
            <a:off x="7340138" y="5744095"/>
            <a:ext cx="4738254" cy="307777"/>
          </a:xfrm>
          <a:prstGeom prst="rect">
            <a:avLst/>
          </a:prstGeom>
          <a:noFill/>
        </p:spPr>
        <p:txBody>
          <a:bodyPr wrap="square" rtlCol="0">
            <a:spAutoFit/>
          </a:bodyPr>
          <a:lstStyle/>
          <a:p>
            <a:r>
              <a:rPr lang="en-US" sz="1400" dirty="0" smtClean="0"/>
              <a:t>* WUF 2022 Budgeted William’s salary plus retirement payout.</a:t>
            </a:r>
            <a:endParaRPr lang="en-US" sz="1400" dirty="0"/>
          </a:p>
        </p:txBody>
      </p:sp>
    </p:spTree>
    <p:extLst>
      <p:ext uri="{BB962C8B-B14F-4D97-AF65-F5344CB8AC3E}">
        <p14:creationId xmlns:p14="http://schemas.microsoft.com/office/powerpoint/2010/main" val="1391907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insurance	</a:t>
            </a:r>
            <a:endParaRPr lang="en-US" dirty="0"/>
          </a:p>
        </p:txBody>
      </p:sp>
      <p:sp>
        <p:nvSpPr>
          <p:cNvPr id="3" name="Content Placeholder 2"/>
          <p:cNvSpPr>
            <a:spLocks noGrp="1"/>
          </p:cNvSpPr>
          <p:nvPr>
            <p:ph idx="1"/>
          </p:nvPr>
        </p:nvSpPr>
        <p:spPr/>
        <p:txBody>
          <a:bodyPr/>
          <a:lstStyle/>
          <a:p>
            <a:r>
              <a:rPr lang="en-US" dirty="0" smtClean="0"/>
              <a:t>Expecting 10% increase in cost </a:t>
            </a:r>
          </a:p>
          <a:p>
            <a:r>
              <a:rPr lang="en-US" dirty="0" smtClean="0"/>
              <a:t>City Pays 100% Employee Coverage and 70% of Family Coverage</a:t>
            </a:r>
          </a:p>
        </p:txBody>
      </p:sp>
      <p:graphicFrame>
        <p:nvGraphicFramePr>
          <p:cNvPr id="4" name="Table 3"/>
          <p:cNvGraphicFramePr>
            <a:graphicFrameLocks noGrp="1"/>
          </p:cNvGraphicFramePr>
          <p:nvPr>
            <p:extLst>
              <p:ext uri="{D42A27DB-BD31-4B8C-83A1-F6EECF244321}">
                <p14:modId xmlns:p14="http://schemas.microsoft.com/office/powerpoint/2010/main" val="873785725"/>
              </p:ext>
            </p:extLst>
          </p:nvPr>
        </p:nvGraphicFramePr>
        <p:xfrm>
          <a:off x="1451578" y="2545345"/>
          <a:ext cx="9603275" cy="3291840"/>
        </p:xfrm>
        <a:graphic>
          <a:graphicData uri="http://schemas.openxmlformats.org/drawingml/2006/table">
            <a:tbl>
              <a:tblPr firstRow="1" bandRow="1">
                <a:tableStyleId>{5C22544A-7EE6-4342-B048-85BDC9FD1C3A}</a:tableStyleId>
              </a:tblPr>
              <a:tblGrid>
                <a:gridCol w="1920655">
                  <a:extLst>
                    <a:ext uri="{9D8B030D-6E8A-4147-A177-3AD203B41FA5}">
                      <a16:colId xmlns:a16="http://schemas.microsoft.com/office/drawing/2014/main" val="1486604961"/>
                    </a:ext>
                  </a:extLst>
                </a:gridCol>
                <a:gridCol w="1920655">
                  <a:extLst>
                    <a:ext uri="{9D8B030D-6E8A-4147-A177-3AD203B41FA5}">
                      <a16:colId xmlns:a16="http://schemas.microsoft.com/office/drawing/2014/main" val="2091556070"/>
                    </a:ext>
                  </a:extLst>
                </a:gridCol>
                <a:gridCol w="2129457">
                  <a:extLst>
                    <a:ext uri="{9D8B030D-6E8A-4147-A177-3AD203B41FA5}">
                      <a16:colId xmlns:a16="http://schemas.microsoft.com/office/drawing/2014/main" val="2022509637"/>
                    </a:ext>
                  </a:extLst>
                </a:gridCol>
                <a:gridCol w="1711853">
                  <a:extLst>
                    <a:ext uri="{9D8B030D-6E8A-4147-A177-3AD203B41FA5}">
                      <a16:colId xmlns:a16="http://schemas.microsoft.com/office/drawing/2014/main" val="4213627555"/>
                    </a:ext>
                  </a:extLst>
                </a:gridCol>
                <a:gridCol w="1920655">
                  <a:extLst>
                    <a:ext uri="{9D8B030D-6E8A-4147-A177-3AD203B41FA5}">
                      <a16:colId xmlns:a16="http://schemas.microsoft.com/office/drawing/2014/main" val="3757083146"/>
                    </a:ext>
                  </a:extLst>
                </a:gridCol>
              </a:tblGrid>
              <a:tr h="628054">
                <a:tc>
                  <a:txBody>
                    <a:bodyPr/>
                    <a:lstStyle/>
                    <a:p>
                      <a:r>
                        <a:rPr lang="en-US" dirty="0" smtClean="0"/>
                        <a:t>Coverage Type</a:t>
                      </a:r>
                      <a:endParaRPr lang="en-US" dirty="0"/>
                    </a:p>
                  </a:txBody>
                  <a:tcPr/>
                </a:tc>
                <a:tc>
                  <a:txBody>
                    <a:bodyPr/>
                    <a:lstStyle/>
                    <a:p>
                      <a:r>
                        <a:rPr lang="en-US" dirty="0" smtClean="0"/>
                        <a:t>Employee</a:t>
                      </a:r>
                      <a:r>
                        <a:rPr lang="en-US" baseline="0" dirty="0" smtClean="0"/>
                        <a:t> Pays (annual)</a:t>
                      </a:r>
                      <a:endParaRPr lang="en-US" dirty="0"/>
                    </a:p>
                  </a:txBody>
                  <a:tcPr/>
                </a:tc>
                <a:tc>
                  <a:txBody>
                    <a:bodyPr/>
                    <a:lstStyle/>
                    <a:p>
                      <a:r>
                        <a:rPr lang="en-US" dirty="0" smtClean="0"/>
                        <a:t>City Pays per</a:t>
                      </a:r>
                      <a:r>
                        <a:rPr lang="en-US" baseline="0" dirty="0" smtClean="0"/>
                        <a:t> Employee </a:t>
                      </a:r>
                      <a:r>
                        <a:rPr lang="en-US" dirty="0" smtClean="0"/>
                        <a:t>(annual)</a:t>
                      </a:r>
                      <a:endParaRPr lang="en-US" dirty="0"/>
                    </a:p>
                  </a:txBody>
                  <a:tcPr/>
                </a:tc>
                <a:tc>
                  <a:txBody>
                    <a:bodyPr/>
                    <a:lstStyle/>
                    <a:p>
                      <a:r>
                        <a:rPr lang="en-US" dirty="0" smtClean="0"/>
                        <a:t>Number of Employees</a:t>
                      </a:r>
                      <a:endParaRPr lang="en-US" dirty="0"/>
                    </a:p>
                  </a:txBody>
                  <a:tcPr/>
                </a:tc>
                <a:tc>
                  <a:txBody>
                    <a:bodyPr/>
                    <a:lstStyle/>
                    <a:p>
                      <a:r>
                        <a:rPr lang="en-US" dirty="0" smtClean="0"/>
                        <a:t>Annual</a:t>
                      </a:r>
                      <a:r>
                        <a:rPr lang="en-US" baseline="0" dirty="0" smtClean="0"/>
                        <a:t> City Cost</a:t>
                      </a:r>
                      <a:endParaRPr lang="en-US" dirty="0"/>
                    </a:p>
                  </a:txBody>
                  <a:tcPr/>
                </a:tc>
                <a:extLst>
                  <a:ext uri="{0D108BD9-81ED-4DB2-BD59-A6C34878D82A}">
                    <a16:rowId xmlns:a16="http://schemas.microsoft.com/office/drawing/2014/main" val="1122772816"/>
                  </a:ext>
                </a:extLst>
              </a:tr>
              <a:tr h="363873">
                <a:tc>
                  <a:txBody>
                    <a:bodyPr/>
                    <a:lstStyle/>
                    <a:p>
                      <a:r>
                        <a:rPr lang="en-US" dirty="0" smtClean="0"/>
                        <a:t>Employee Only</a:t>
                      </a:r>
                      <a:endParaRPr lang="en-US" dirty="0"/>
                    </a:p>
                  </a:txBody>
                  <a:tcPr/>
                </a:tc>
                <a:tc>
                  <a:txBody>
                    <a:bodyPr/>
                    <a:lstStyle/>
                    <a:p>
                      <a:pPr algn="r"/>
                      <a:r>
                        <a:rPr lang="en-US" dirty="0" smtClean="0"/>
                        <a:t>$0</a:t>
                      </a:r>
                      <a:endParaRPr lang="en-US" dirty="0"/>
                    </a:p>
                  </a:txBody>
                  <a:tcPr/>
                </a:tc>
                <a:tc>
                  <a:txBody>
                    <a:bodyPr/>
                    <a:lstStyle/>
                    <a:p>
                      <a:pPr algn="r"/>
                      <a:r>
                        <a:rPr lang="en-US" dirty="0" smtClean="0"/>
                        <a:t>$7,612</a:t>
                      </a:r>
                      <a:endParaRPr lang="en-US" dirty="0"/>
                    </a:p>
                  </a:txBody>
                  <a:tcPr/>
                </a:tc>
                <a:tc>
                  <a:txBody>
                    <a:bodyPr/>
                    <a:lstStyle/>
                    <a:p>
                      <a:pPr algn="ctr"/>
                      <a:r>
                        <a:rPr lang="en-US" dirty="0" smtClean="0"/>
                        <a:t>25</a:t>
                      </a:r>
                      <a:endParaRPr lang="en-US" dirty="0"/>
                    </a:p>
                  </a:txBody>
                  <a:tcPr/>
                </a:tc>
                <a:tc>
                  <a:txBody>
                    <a:bodyPr/>
                    <a:lstStyle/>
                    <a:p>
                      <a:pPr algn="r"/>
                      <a:r>
                        <a:rPr lang="en-US" dirty="0" smtClean="0"/>
                        <a:t>$190,300</a:t>
                      </a:r>
                      <a:endParaRPr lang="en-US" dirty="0"/>
                    </a:p>
                  </a:txBody>
                  <a:tcPr/>
                </a:tc>
                <a:extLst>
                  <a:ext uri="{0D108BD9-81ED-4DB2-BD59-A6C34878D82A}">
                    <a16:rowId xmlns:a16="http://schemas.microsoft.com/office/drawing/2014/main" val="4033773756"/>
                  </a:ext>
                </a:extLst>
              </a:tr>
              <a:tr h="628054">
                <a:tc>
                  <a:txBody>
                    <a:bodyPr/>
                    <a:lstStyle/>
                    <a:p>
                      <a:r>
                        <a:rPr lang="en-US" dirty="0" smtClean="0"/>
                        <a:t>Employee + Children</a:t>
                      </a:r>
                      <a:endParaRPr lang="en-US" dirty="0"/>
                    </a:p>
                  </a:txBody>
                  <a:tcPr/>
                </a:tc>
                <a:tc>
                  <a:txBody>
                    <a:bodyPr/>
                    <a:lstStyle/>
                    <a:p>
                      <a:pPr algn="r"/>
                      <a:r>
                        <a:rPr lang="en-US" dirty="0" smtClean="0"/>
                        <a:t>$1,921</a:t>
                      </a:r>
                      <a:endParaRPr lang="en-US" dirty="0"/>
                    </a:p>
                  </a:txBody>
                  <a:tcPr/>
                </a:tc>
                <a:tc>
                  <a:txBody>
                    <a:bodyPr/>
                    <a:lstStyle/>
                    <a:p>
                      <a:pPr algn="r"/>
                      <a:r>
                        <a:rPr lang="en-US" dirty="0" smtClean="0"/>
                        <a:t>$11,043</a:t>
                      </a:r>
                      <a:endParaRPr lang="en-US" dirty="0"/>
                    </a:p>
                  </a:txBody>
                  <a:tcPr/>
                </a:tc>
                <a:tc>
                  <a:txBody>
                    <a:bodyPr/>
                    <a:lstStyle/>
                    <a:p>
                      <a:pPr algn="ctr"/>
                      <a:r>
                        <a:rPr lang="en-US" dirty="0" smtClean="0"/>
                        <a:t>6</a:t>
                      </a:r>
                      <a:endParaRPr lang="en-US" dirty="0"/>
                    </a:p>
                  </a:txBody>
                  <a:tcPr/>
                </a:tc>
                <a:tc>
                  <a:txBody>
                    <a:bodyPr/>
                    <a:lstStyle/>
                    <a:p>
                      <a:pPr algn="r"/>
                      <a:r>
                        <a:rPr lang="en-US" dirty="0" smtClean="0"/>
                        <a:t>$66,258</a:t>
                      </a:r>
                      <a:endParaRPr lang="en-US" dirty="0"/>
                    </a:p>
                  </a:txBody>
                  <a:tcPr/>
                </a:tc>
                <a:extLst>
                  <a:ext uri="{0D108BD9-81ED-4DB2-BD59-A6C34878D82A}">
                    <a16:rowId xmlns:a16="http://schemas.microsoft.com/office/drawing/2014/main" val="2188800442"/>
                  </a:ext>
                </a:extLst>
              </a:tr>
              <a:tr h="363873">
                <a:tc>
                  <a:txBody>
                    <a:bodyPr/>
                    <a:lstStyle/>
                    <a:p>
                      <a:r>
                        <a:rPr lang="en-US" dirty="0" smtClean="0"/>
                        <a:t>Employee + Spouse</a:t>
                      </a:r>
                      <a:endParaRPr lang="en-US" dirty="0"/>
                    </a:p>
                  </a:txBody>
                  <a:tcPr/>
                </a:tc>
                <a:tc>
                  <a:txBody>
                    <a:bodyPr/>
                    <a:lstStyle/>
                    <a:p>
                      <a:pPr algn="r"/>
                      <a:r>
                        <a:rPr lang="en-US" dirty="0" smtClean="0"/>
                        <a:t>$2,203</a:t>
                      </a:r>
                      <a:endParaRPr lang="en-US" dirty="0"/>
                    </a:p>
                  </a:txBody>
                  <a:tcPr/>
                </a:tc>
                <a:tc>
                  <a:txBody>
                    <a:bodyPr/>
                    <a:lstStyle/>
                    <a:p>
                      <a:pPr algn="r"/>
                      <a:r>
                        <a:rPr lang="en-US" dirty="0" smtClean="0"/>
                        <a:t>$12,663</a:t>
                      </a:r>
                      <a:endParaRPr lang="en-US" dirty="0"/>
                    </a:p>
                  </a:txBody>
                  <a:tcPr/>
                </a:tc>
                <a:tc>
                  <a:txBody>
                    <a:bodyPr/>
                    <a:lstStyle/>
                    <a:p>
                      <a:pPr algn="ctr"/>
                      <a:r>
                        <a:rPr lang="en-US" dirty="0" smtClean="0"/>
                        <a:t>7</a:t>
                      </a:r>
                      <a:endParaRPr lang="en-US" dirty="0"/>
                    </a:p>
                  </a:txBody>
                  <a:tcPr/>
                </a:tc>
                <a:tc>
                  <a:txBody>
                    <a:bodyPr/>
                    <a:lstStyle/>
                    <a:p>
                      <a:pPr algn="r"/>
                      <a:r>
                        <a:rPr lang="en-US" dirty="0" smtClean="0"/>
                        <a:t>$88,641</a:t>
                      </a:r>
                      <a:endParaRPr lang="en-US" dirty="0"/>
                    </a:p>
                  </a:txBody>
                  <a:tcPr/>
                </a:tc>
                <a:extLst>
                  <a:ext uri="{0D108BD9-81ED-4DB2-BD59-A6C34878D82A}">
                    <a16:rowId xmlns:a16="http://schemas.microsoft.com/office/drawing/2014/main" val="862842761"/>
                  </a:ext>
                </a:extLst>
              </a:tr>
              <a:tr h="363873">
                <a:tc>
                  <a:txBody>
                    <a:bodyPr/>
                    <a:lstStyle/>
                    <a:p>
                      <a:r>
                        <a:rPr lang="en-US" dirty="0" smtClean="0"/>
                        <a:t>Employee + Family</a:t>
                      </a:r>
                      <a:endParaRPr lang="en-US" dirty="0"/>
                    </a:p>
                  </a:txBody>
                  <a:tcPr/>
                </a:tc>
                <a:tc>
                  <a:txBody>
                    <a:bodyPr/>
                    <a:lstStyle/>
                    <a:p>
                      <a:pPr algn="r"/>
                      <a:r>
                        <a:rPr lang="en-US" dirty="0" smtClean="0"/>
                        <a:t>$4,219</a:t>
                      </a:r>
                      <a:endParaRPr lang="en-US" dirty="0"/>
                    </a:p>
                  </a:txBody>
                  <a:tcPr/>
                </a:tc>
                <a:tc>
                  <a:txBody>
                    <a:bodyPr/>
                    <a:lstStyle/>
                    <a:p>
                      <a:pPr algn="r"/>
                      <a:r>
                        <a:rPr lang="en-US" dirty="0" smtClean="0"/>
                        <a:t>$17,128</a:t>
                      </a:r>
                      <a:endParaRPr lang="en-US" dirty="0"/>
                    </a:p>
                  </a:txBody>
                  <a:tcPr/>
                </a:tc>
                <a:tc>
                  <a:txBody>
                    <a:bodyPr/>
                    <a:lstStyle/>
                    <a:p>
                      <a:pPr algn="ctr"/>
                      <a:r>
                        <a:rPr lang="en-US" dirty="0" smtClean="0"/>
                        <a:t>11</a:t>
                      </a:r>
                      <a:endParaRPr lang="en-US" dirty="0"/>
                    </a:p>
                  </a:txBody>
                  <a:tcPr/>
                </a:tc>
                <a:tc>
                  <a:txBody>
                    <a:bodyPr/>
                    <a:lstStyle/>
                    <a:p>
                      <a:pPr algn="r"/>
                      <a:r>
                        <a:rPr lang="en-US" dirty="0" smtClean="0"/>
                        <a:t>$188,408</a:t>
                      </a:r>
                      <a:endParaRPr lang="en-US" dirty="0"/>
                    </a:p>
                  </a:txBody>
                  <a:tcPr/>
                </a:tc>
                <a:extLst>
                  <a:ext uri="{0D108BD9-81ED-4DB2-BD59-A6C34878D82A}">
                    <a16:rowId xmlns:a16="http://schemas.microsoft.com/office/drawing/2014/main" val="4172212202"/>
                  </a:ext>
                </a:extLst>
              </a:tr>
              <a:tr h="36387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pPr algn="r"/>
                      <a:r>
                        <a:rPr lang="en-US" dirty="0" smtClean="0"/>
                        <a:t>TOTAL:</a:t>
                      </a:r>
                      <a:endParaRPr lang="en-US" dirty="0"/>
                    </a:p>
                  </a:txBody>
                  <a:tcPr/>
                </a:tc>
                <a:tc>
                  <a:txBody>
                    <a:bodyPr/>
                    <a:lstStyle/>
                    <a:p>
                      <a:pPr algn="r"/>
                      <a:r>
                        <a:rPr lang="en-US" dirty="0" smtClean="0"/>
                        <a:t>$533,607</a:t>
                      </a:r>
                      <a:endParaRPr lang="en-US" dirty="0"/>
                    </a:p>
                  </a:txBody>
                  <a:tcPr/>
                </a:tc>
                <a:extLst>
                  <a:ext uri="{0D108BD9-81ED-4DB2-BD59-A6C34878D82A}">
                    <a16:rowId xmlns:a16="http://schemas.microsoft.com/office/drawing/2014/main" val="1156184445"/>
                  </a:ext>
                </a:extLst>
              </a:tr>
            </a:tbl>
          </a:graphicData>
        </a:graphic>
      </p:graphicFrame>
    </p:spTree>
    <p:extLst>
      <p:ext uri="{BB962C8B-B14F-4D97-AF65-F5344CB8AC3E}">
        <p14:creationId xmlns:p14="http://schemas.microsoft.com/office/powerpoint/2010/main" val="956982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TM10001114[[fn=Gallery]]</Template>
  <TotalTime>4829</TotalTime>
  <Words>2085</Words>
  <Application>Microsoft Office PowerPoint</Application>
  <PresentationFormat>Widescreen</PresentationFormat>
  <Paragraphs>532</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Gill Sans MT</vt:lpstr>
      <vt:lpstr>Gallery</vt:lpstr>
      <vt:lpstr>City of Mineola</vt:lpstr>
      <vt:lpstr>Cash balance projections</vt:lpstr>
      <vt:lpstr>Taxes</vt:lpstr>
      <vt:lpstr>Property Taxpayers top 20</vt:lpstr>
      <vt:lpstr>Sales tax</vt:lpstr>
      <vt:lpstr>Sales tax total paid jan. 2021-may 2022</vt:lpstr>
      <vt:lpstr>Personnel changes </vt:lpstr>
      <vt:lpstr>personnel</vt:lpstr>
      <vt:lpstr>Health insurance </vt:lpstr>
      <vt:lpstr>Department needs/capital expenditures</vt:lpstr>
      <vt:lpstr>Department needs/capital expenditures (cont.)</vt:lpstr>
      <vt:lpstr>Park central road extension project #100188</vt:lpstr>
      <vt:lpstr>Goals to increase capital reserves for each general fund department</vt:lpstr>
      <vt:lpstr>Water Utility fund</vt:lpstr>
      <vt:lpstr>Utility billing collections </vt:lpstr>
      <vt:lpstr>GENERAL FUND - police</vt:lpstr>
      <vt:lpstr>General fund - fire</vt:lpstr>
      <vt:lpstr>GENERAL Fund - street</vt:lpstr>
      <vt:lpstr>General fund - administration</vt:lpstr>
      <vt:lpstr>GENERAL FUND (Other)</vt:lpstr>
      <vt:lpstr>WATER UTILITY FUND - water</vt:lpstr>
      <vt:lpstr>Water utility fund - wastewater</vt:lpstr>
      <vt:lpstr>Mineola economic development corp</vt:lpstr>
      <vt:lpstr>Natural resources</vt:lpstr>
      <vt:lpstr>MARKETING</vt:lpstr>
      <vt:lpstr>Council 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Mineola</dc:title>
  <dc:creator>Cindy Karch</dc:creator>
  <cp:lastModifiedBy>Cindy Karch</cp:lastModifiedBy>
  <cp:revision>73</cp:revision>
  <cp:lastPrinted>2022-06-06T17:29:49Z</cp:lastPrinted>
  <dcterms:created xsi:type="dcterms:W3CDTF">2022-05-19T21:18:37Z</dcterms:created>
  <dcterms:modified xsi:type="dcterms:W3CDTF">2022-06-06T19:52:29Z</dcterms:modified>
</cp:coreProperties>
</file>