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5.xml" ContentType="application/vnd.openxmlformats-officedocument.presentationml.notesSlide+xml"/>
  <Override PartName="/ppt/charts/chart13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6.xml" ContentType="application/vnd.openxmlformats-officedocument.presentationml.notesSlide+xml"/>
  <Override PartName="/ppt/charts/chart14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5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7.xml" ContentType="application/vnd.openxmlformats-officedocument.presentationml.notesSlide+xml"/>
  <Override PartName="/ppt/charts/chart16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7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8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9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62" r:id="rId4"/>
    <p:sldId id="280" r:id="rId5"/>
    <p:sldId id="259" r:id="rId6"/>
    <p:sldId id="267" r:id="rId7"/>
    <p:sldId id="268" r:id="rId8"/>
    <p:sldId id="264" r:id="rId9"/>
    <p:sldId id="271" r:id="rId10"/>
    <p:sldId id="260" r:id="rId11"/>
    <p:sldId id="263" r:id="rId12"/>
    <p:sldId id="269" r:id="rId13"/>
    <p:sldId id="270" r:id="rId14"/>
    <p:sldId id="265" r:id="rId15"/>
    <p:sldId id="272" r:id="rId16"/>
    <p:sldId id="273" r:id="rId17"/>
    <p:sldId id="261" r:id="rId18"/>
    <p:sldId id="276" r:id="rId19"/>
    <p:sldId id="278" r:id="rId2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282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General Fund</a:t>
            </a:r>
          </a:p>
          <a:p>
            <a:pPr>
              <a:defRPr/>
            </a:pPr>
            <a:r>
              <a:rPr lang="en-US"/>
              <a:t>Revenue Actual to Budget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Revenue!$B$2</c:f>
              <c:strCache>
                <c:ptCount val="1"/>
                <c:pt idx="0">
                  <c:v>YTD Prior Year</c:v>
                </c:pt>
              </c:strCache>
            </c:strRef>
          </c:tx>
          <c:spPr>
            <a:blipFill>
              <a:blip xmlns:r="http://schemas.openxmlformats.org/officeDocument/2006/relationships" r:embed="rId3">
                <a:duotone>
                  <a:schemeClr val="accent1">
                    <a:shade val="74000"/>
                    <a:satMod val="130000"/>
                    <a:lumMod val="90000"/>
                  </a:schemeClr>
                  <a:schemeClr val="accent1">
                    <a:tint val="94000"/>
                    <a:satMod val="120000"/>
                    <a:lumMod val="104000"/>
                  </a:schemeClr>
                </a:duotone>
              </a:blip>
              <a:tile tx="0" ty="0" sx="100000" sy="100000" flip="none" algn="tl"/>
            </a:blipFill>
            <a:ln>
              <a:noFill/>
            </a:ln>
            <a:effectLst/>
          </c:spPr>
          <c:invertIfNegative val="0"/>
          <c:cat>
            <c:strRef>
              <c:f>Revenue!$A$3:$A$9</c:f>
              <c:strCache>
                <c:ptCount val="7"/>
                <c:pt idx="0">
                  <c:v>Fines</c:v>
                </c:pt>
                <c:pt idx="1">
                  <c:v>Interest Income</c:v>
                </c:pt>
                <c:pt idx="2">
                  <c:v>Other Income</c:v>
                </c:pt>
                <c:pt idx="3">
                  <c:v>Property Taxes</c:v>
                </c:pt>
                <c:pt idx="4">
                  <c:v>Utility Municipal Fees</c:v>
                </c:pt>
                <c:pt idx="5">
                  <c:v>Refuse Collection</c:v>
                </c:pt>
                <c:pt idx="6">
                  <c:v>Sales Tax</c:v>
                </c:pt>
              </c:strCache>
            </c:strRef>
          </c:cat>
          <c:val>
            <c:numRef>
              <c:f>Revenue!$B$3:$B$9</c:f>
              <c:numCache>
                <c:formatCode>_("$"* #,##0.00_);_("$"* \(#,##0.00\);_("$"* "-"??_);_(@_)</c:formatCode>
                <c:ptCount val="7"/>
                <c:pt idx="0">
                  <c:v>112013.42</c:v>
                </c:pt>
                <c:pt idx="1">
                  <c:v>15839.68</c:v>
                </c:pt>
                <c:pt idx="2">
                  <c:v>577754.29999999981</c:v>
                </c:pt>
                <c:pt idx="3">
                  <c:v>1225619.3499999999</c:v>
                </c:pt>
                <c:pt idx="4">
                  <c:v>115792.83</c:v>
                </c:pt>
                <c:pt idx="5">
                  <c:v>370519.26</c:v>
                </c:pt>
                <c:pt idx="6">
                  <c:v>814978.02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F9-4075-B51B-3CF5B1896DD9}"/>
            </c:ext>
          </c:extLst>
        </c:ser>
        <c:ser>
          <c:idx val="1"/>
          <c:order val="1"/>
          <c:tx>
            <c:strRef>
              <c:f>Revenue!$C$2</c:f>
              <c:strCache>
                <c:ptCount val="1"/>
                <c:pt idx="0">
                  <c:v>YTD Actual</c:v>
                </c:pt>
              </c:strCache>
            </c:strRef>
          </c:tx>
          <c:spPr>
            <a:blipFill>
              <a:blip xmlns:r="http://schemas.openxmlformats.org/officeDocument/2006/relationships" r:embed="rId3">
                <a:duotone>
                  <a:schemeClr val="accent3">
                    <a:shade val="74000"/>
                    <a:satMod val="130000"/>
                    <a:lumMod val="90000"/>
                  </a:schemeClr>
                  <a:schemeClr val="accent3">
                    <a:tint val="94000"/>
                    <a:satMod val="120000"/>
                    <a:lumMod val="104000"/>
                  </a:schemeClr>
                </a:duotone>
              </a:blip>
              <a:tile tx="0" ty="0" sx="100000" sy="100000" flip="none" algn="tl"/>
            </a:blipFill>
            <a:ln>
              <a:noFill/>
            </a:ln>
            <a:effectLst/>
          </c:spPr>
          <c:invertIfNegative val="0"/>
          <c:cat>
            <c:strRef>
              <c:f>Revenue!$A$3:$A$9</c:f>
              <c:strCache>
                <c:ptCount val="7"/>
                <c:pt idx="0">
                  <c:v>Fines</c:v>
                </c:pt>
                <c:pt idx="1">
                  <c:v>Interest Income</c:v>
                </c:pt>
                <c:pt idx="2">
                  <c:v>Other Income</c:v>
                </c:pt>
                <c:pt idx="3">
                  <c:v>Property Taxes</c:v>
                </c:pt>
                <c:pt idx="4">
                  <c:v>Utility Municipal Fees</c:v>
                </c:pt>
                <c:pt idx="5">
                  <c:v>Refuse Collection</c:v>
                </c:pt>
                <c:pt idx="6">
                  <c:v>Sales Tax</c:v>
                </c:pt>
              </c:strCache>
            </c:strRef>
          </c:cat>
          <c:val>
            <c:numRef>
              <c:f>Revenue!$C$3:$C$9</c:f>
              <c:numCache>
                <c:formatCode>_("$"* #,##0.00_);_("$"* \(#,##0.00\);_("$"* "-"??_);_(@_)</c:formatCode>
                <c:ptCount val="7"/>
                <c:pt idx="0">
                  <c:v>137294.17000000001</c:v>
                </c:pt>
                <c:pt idx="1">
                  <c:v>7487.7</c:v>
                </c:pt>
                <c:pt idx="2">
                  <c:v>375706.73000000045</c:v>
                </c:pt>
                <c:pt idx="3">
                  <c:v>1261975.92</c:v>
                </c:pt>
                <c:pt idx="4">
                  <c:v>120790.7</c:v>
                </c:pt>
                <c:pt idx="5">
                  <c:v>386168.06</c:v>
                </c:pt>
                <c:pt idx="6">
                  <c:v>927627.96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F9-4075-B51B-3CF5B1896DD9}"/>
            </c:ext>
          </c:extLst>
        </c:ser>
        <c:ser>
          <c:idx val="2"/>
          <c:order val="2"/>
          <c:tx>
            <c:strRef>
              <c:f>Revenue!$D$2</c:f>
              <c:strCache>
                <c:ptCount val="1"/>
                <c:pt idx="0">
                  <c:v>YTD Budget</c:v>
                </c:pt>
              </c:strCache>
            </c:strRef>
          </c:tx>
          <c:spPr>
            <a:blipFill>
              <a:blip xmlns:r="http://schemas.openxmlformats.org/officeDocument/2006/relationships" r:embed="rId3">
                <a:duotone>
                  <a:schemeClr val="accent5">
                    <a:shade val="74000"/>
                    <a:satMod val="130000"/>
                    <a:lumMod val="90000"/>
                  </a:schemeClr>
                  <a:schemeClr val="accent5">
                    <a:tint val="94000"/>
                    <a:satMod val="120000"/>
                    <a:lumMod val="104000"/>
                  </a:schemeClr>
                </a:duotone>
              </a:blip>
              <a:tile tx="0" ty="0" sx="100000" sy="100000" flip="none" algn="tl"/>
            </a:blipFill>
            <a:ln>
              <a:noFill/>
            </a:ln>
            <a:effectLst/>
          </c:spPr>
          <c:invertIfNegative val="0"/>
          <c:cat>
            <c:strRef>
              <c:f>Revenue!$A$3:$A$9</c:f>
              <c:strCache>
                <c:ptCount val="7"/>
                <c:pt idx="0">
                  <c:v>Fines</c:v>
                </c:pt>
                <c:pt idx="1">
                  <c:v>Interest Income</c:v>
                </c:pt>
                <c:pt idx="2">
                  <c:v>Other Income</c:v>
                </c:pt>
                <c:pt idx="3">
                  <c:v>Property Taxes</c:v>
                </c:pt>
                <c:pt idx="4">
                  <c:v>Utility Municipal Fees</c:v>
                </c:pt>
                <c:pt idx="5">
                  <c:v>Refuse Collection</c:v>
                </c:pt>
                <c:pt idx="6">
                  <c:v>Sales Tax</c:v>
                </c:pt>
              </c:strCache>
            </c:strRef>
          </c:cat>
          <c:val>
            <c:numRef>
              <c:f>Revenue!$D$3:$D$9</c:f>
              <c:numCache>
                <c:formatCode>_("$"* #,##0.00_);_("$"* \(#,##0.00\);_("$"* "-"??_);_(@_)</c:formatCode>
                <c:ptCount val="7"/>
                <c:pt idx="0">
                  <c:v>140000</c:v>
                </c:pt>
                <c:pt idx="1">
                  <c:v>15000</c:v>
                </c:pt>
                <c:pt idx="2">
                  <c:v>269332.5</c:v>
                </c:pt>
                <c:pt idx="3">
                  <c:v>650000</c:v>
                </c:pt>
                <c:pt idx="4">
                  <c:v>140000</c:v>
                </c:pt>
                <c:pt idx="5">
                  <c:v>350000</c:v>
                </c:pt>
                <c:pt idx="6">
                  <c:v>870675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0F9-4075-B51B-3CF5B1896D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39457752"/>
        <c:axId val="439448424"/>
      </c:barChart>
      <c:catAx>
        <c:axId val="4394577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9448424"/>
        <c:crosses val="autoZero"/>
        <c:auto val="1"/>
        <c:lblAlgn val="ctr"/>
        <c:lblOffset val="100"/>
        <c:noMultiLvlLbl val="0"/>
      </c:catAx>
      <c:valAx>
        <c:axId val="43944842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.00_);_(&quot;$&quot;* \(#,##0.00\);_(&quot;$&quot;* &quot;-&quot;??_);_(@_)" sourceLinked="1"/>
        <c:majorTickMark val="none"/>
        <c:minorTickMark val="none"/>
        <c:tickLblPos val="nextTo"/>
        <c:crossAx val="439457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Water Fund Total Revenue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Revenue!$C$18</c:f>
              <c:strCache>
                <c:ptCount val="1"/>
                <c:pt idx="0">
                  <c:v>YTD Actual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546-4881-B646-0D3B6A6DE79D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546-4881-B646-0D3B6A6DE79D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546-4881-B646-0D3B6A6DE79D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pattFill prst="pct75">
                    <a:fgClr>
                      <a:schemeClr val="dk1">
                        <a:lumMod val="75000"/>
                        <a:lumOff val="25000"/>
                      </a:schemeClr>
                    </a:fgClr>
                    <a:bgClr>
                      <a:schemeClr val="dk1">
                        <a:lumMod val="65000"/>
                        <a:lumOff val="35000"/>
                      </a:schemeClr>
                    </a:bgClr>
                  </a:pattFill>
                  <a:ln>
                    <a:noFill/>
                  </a:ln>
                </c15:spPr>
                <c15:layout/>
              </c:ext>
            </c:extLst>
          </c:dLbls>
          <c:cat>
            <c:strRef>
              <c:f>Revenue!$A$19:$A$21</c:f>
              <c:strCache>
                <c:ptCount val="3"/>
                <c:pt idx="0">
                  <c:v>Water Sales</c:v>
                </c:pt>
                <c:pt idx="1">
                  <c:v>Sewer Sales</c:v>
                </c:pt>
                <c:pt idx="2">
                  <c:v>Other Income</c:v>
                </c:pt>
              </c:strCache>
            </c:strRef>
          </c:cat>
          <c:val>
            <c:numRef>
              <c:f>Revenue!$C$19:$C$21</c:f>
              <c:numCache>
                <c:formatCode>_("$"* #,##0.00_);_("$"* \(#,##0.00\);_("$"* "-"??_);_(@_)</c:formatCode>
                <c:ptCount val="3"/>
                <c:pt idx="0">
                  <c:v>826000.74</c:v>
                </c:pt>
                <c:pt idx="1">
                  <c:v>457572.72</c:v>
                </c:pt>
                <c:pt idx="2">
                  <c:v>80289.370000000112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546-4881-B646-0D3B6A6DE7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Water Fund </a:t>
            </a:r>
          </a:p>
          <a:p>
            <a:pPr>
              <a:defRPr/>
            </a:pPr>
            <a:r>
              <a:rPr lang="en-US"/>
              <a:t>Expense Actual</a:t>
            </a:r>
            <a:r>
              <a:rPr lang="en-US" baseline="0"/>
              <a:t> to Budget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Expense!$B$18</c:f>
              <c:strCache>
                <c:ptCount val="1"/>
                <c:pt idx="0">
                  <c:v>YTD Prior Year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Expense!$A$19:$A$21</c:f>
              <c:strCache>
                <c:ptCount val="3"/>
                <c:pt idx="0">
                  <c:v>Water</c:v>
                </c:pt>
                <c:pt idx="1">
                  <c:v>Wastewater</c:v>
                </c:pt>
                <c:pt idx="2">
                  <c:v>Transfers (Debt Svc)</c:v>
                </c:pt>
              </c:strCache>
            </c:strRef>
          </c:cat>
          <c:val>
            <c:numRef>
              <c:f>Expense!$B$19:$B$21</c:f>
              <c:numCache>
                <c:formatCode>_("$"* #,##0.00_);_("$"* \(#,##0.00\);_("$"* "-"??_);_(@_)</c:formatCode>
                <c:ptCount val="3"/>
                <c:pt idx="0">
                  <c:v>511241.06</c:v>
                </c:pt>
                <c:pt idx="1">
                  <c:v>238866.85</c:v>
                </c:pt>
                <c:pt idx="2">
                  <c:v>454735.12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78-4DA7-980F-DF9C65B1B043}"/>
            </c:ext>
          </c:extLst>
        </c:ser>
        <c:ser>
          <c:idx val="1"/>
          <c:order val="1"/>
          <c:tx>
            <c:strRef>
              <c:f>Expense!$C$18</c:f>
              <c:strCache>
                <c:ptCount val="1"/>
                <c:pt idx="0">
                  <c:v>YTD Actual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Expense!$A$19:$A$21</c:f>
              <c:strCache>
                <c:ptCount val="3"/>
                <c:pt idx="0">
                  <c:v>Water</c:v>
                </c:pt>
                <c:pt idx="1">
                  <c:v>Wastewater</c:v>
                </c:pt>
                <c:pt idx="2">
                  <c:v>Transfers (Debt Svc)</c:v>
                </c:pt>
              </c:strCache>
            </c:strRef>
          </c:cat>
          <c:val>
            <c:numRef>
              <c:f>Expense!$C$19:$C$21</c:f>
              <c:numCache>
                <c:formatCode>_("$"* #,##0.00_);_("$"* \(#,##0.00\);_("$"* "-"??_);_(@_)</c:formatCode>
                <c:ptCount val="3"/>
                <c:pt idx="0">
                  <c:v>521667.11</c:v>
                </c:pt>
                <c:pt idx="1">
                  <c:v>226335.66</c:v>
                </c:pt>
                <c:pt idx="2">
                  <c:v>446232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78-4DA7-980F-DF9C65B1B043}"/>
            </c:ext>
          </c:extLst>
        </c:ser>
        <c:ser>
          <c:idx val="2"/>
          <c:order val="2"/>
          <c:tx>
            <c:strRef>
              <c:f>Expense!$D$18</c:f>
              <c:strCache>
                <c:ptCount val="1"/>
                <c:pt idx="0">
                  <c:v>YTD Budget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Expense!$A$19:$A$21</c:f>
              <c:strCache>
                <c:ptCount val="3"/>
                <c:pt idx="0">
                  <c:v>Water</c:v>
                </c:pt>
                <c:pt idx="1">
                  <c:v>Wastewater</c:v>
                </c:pt>
                <c:pt idx="2">
                  <c:v>Transfers (Debt Svc)</c:v>
                </c:pt>
              </c:strCache>
            </c:strRef>
          </c:cat>
          <c:val>
            <c:numRef>
              <c:f>Expense!$D$19:$D$21</c:f>
              <c:numCache>
                <c:formatCode>_("$"* #,##0.00_);_("$"* \(#,##0.00\);_("$"* "-"??_);_(@_)</c:formatCode>
                <c:ptCount val="3"/>
                <c:pt idx="0">
                  <c:v>710385.77</c:v>
                </c:pt>
                <c:pt idx="1">
                  <c:v>250475.22500000001</c:v>
                </c:pt>
                <c:pt idx="2">
                  <c:v>453331.77500000002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C78-4DA7-980F-DF9C65B1B0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39467080"/>
        <c:axId val="439472592"/>
      </c:barChart>
      <c:catAx>
        <c:axId val="439467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9472592"/>
        <c:crosses val="autoZero"/>
        <c:auto val="1"/>
        <c:lblAlgn val="ctr"/>
        <c:lblOffset val="100"/>
        <c:noMultiLvlLbl val="0"/>
      </c:catAx>
      <c:valAx>
        <c:axId val="439472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9467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Water Fund Expenditures</a:t>
            </a:r>
          </a:p>
          <a:p>
            <a:pPr>
              <a:defRPr/>
            </a:pPr>
            <a:r>
              <a:rPr lang="en-US"/>
              <a:t>Per Department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Expense!$C$18</c:f>
              <c:strCache>
                <c:ptCount val="1"/>
                <c:pt idx="0">
                  <c:v>YTD Actual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0C2-45B7-8337-5C9DE6651675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0C2-45B7-8337-5C9DE6651675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0C2-45B7-8337-5C9DE6651675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pattFill prst="pct75">
                    <a:fgClr>
                      <a:schemeClr val="dk1">
                        <a:lumMod val="75000"/>
                        <a:lumOff val="25000"/>
                      </a:schemeClr>
                    </a:fgClr>
                    <a:bgClr>
                      <a:schemeClr val="dk1">
                        <a:lumMod val="65000"/>
                        <a:lumOff val="35000"/>
                      </a:schemeClr>
                    </a:bgClr>
                  </a:pattFill>
                  <a:ln>
                    <a:noFill/>
                  </a:ln>
                </c15:spPr>
                <c15:layout/>
              </c:ext>
            </c:extLst>
          </c:dLbls>
          <c:cat>
            <c:strRef>
              <c:f>Expense!$A$19:$A$21</c:f>
              <c:strCache>
                <c:ptCount val="3"/>
                <c:pt idx="0">
                  <c:v>Water</c:v>
                </c:pt>
                <c:pt idx="1">
                  <c:v>Wastewater</c:v>
                </c:pt>
                <c:pt idx="2">
                  <c:v>Transfers (Debt Svc)</c:v>
                </c:pt>
              </c:strCache>
            </c:strRef>
          </c:cat>
          <c:val>
            <c:numRef>
              <c:f>Expense!$C$19:$C$21</c:f>
              <c:numCache>
                <c:formatCode>_("$"* #,##0.00_);_("$"* \(#,##0.00\);_("$"* "-"??_);_(@_)</c:formatCode>
                <c:ptCount val="3"/>
                <c:pt idx="0">
                  <c:v>521667.11</c:v>
                </c:pt>
                <c:pt idx="1">
                  <c:v>226335.66</c:v>
                </c:pt>
                <c:pt idx="2">
                  <c:v>446232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0C2-45B7-8337-5C9DE66516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Water Fund Revenue &amp; Expense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'R&amp;E Graph'!$A$26</c:f>
              <c:strCache>
                <c:ptCount val="1"/>
                <c:pt idx="0">
                  <c:v>Revenue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cat>
            <c:strRef>
              <c:f>'R&amp;E Graph'!$X$25:$AI$25</c:f>
              <c:strCache>
                <c:ptCount val="12"/>
                <c:pt idx="0">
                  <c:v>Q3 FY 19</c:v>
                </c:pt>
                <c:pt idx="1">
                  <c:v>Q4 FY 19</c:v>
                </c:pt>
                <c:pt idx="2">
                  <c:v>Q1 FY 20</c:v>
                </c:pt>
                <c:pt idx="3">
                  <c:v>Q2 FY 20</c:v>
                </c:pt>
                <c:pt idx="4">
                  <c:v>Q3 FY 20</c:v>
                </c:pt>
                <c:pt idx="5">
                  <c:v>Q4 FY 20</c:v>
                </c:pt>
                <c:pt idx="6">
                  <c:v>Q1 FY 21</c:v>
                </c:pt>
                <c:pt idx="7">
                  <c:v>Q2 FY 21</c:v>
                </c:pt>
                <c:pt idx="8">
                  <c:v>Q3 FY 21</c:v>
                </c:pt>
                <c:pt idx="9">
                  <c:v>Q4 FY 21</c:v>
                </c:pt>
                <c:pt idx="10">
                  <c:v>Q1 FY 22</c:v>
                </c:pt>
                <c:pt idx="11">
                  <c:v>Q2 FY 22</c:v>
                </c:pt>
              </c:strCache>
            </c:strRef>
          </c:cat>
          <c:val>
            <c:numRef>
              <c:f>'R&amp;E Graph'!$X$26:$AI$26</c:f>
              <c:numCache>
                <c:formatCode>_("$"* #,##0.00_);_("$"* \(#,##0.00\);_("$"* "-"??_);_(@_)</c:formatCode>
                <c:ptCount val="12"/>
                <c:pt idx="0">
                  <c:v>615979.80000000005</c:v>
                </c:pt>
                <c:pt idx="1">
                  <c:v>730197.57</c:v>
                </c:pt>
                <c:pt idx="2">
                  <c:v>673705.05</c:v>
                </c:pt>
                <c:pt idx="3">
                  <c:v>589747.93999999994</c:v>
                </c:pt>
                <c:pt idx="4">
                  <c:v>611916.96</c:v>
                </c:pt>
                <c:pt idx="5">
                  <c:v>774412.71</c:v>
                </c:pt>
                <c:pt idx="6">
                  <c:v>630817.6</c:v>
                </c:pt>
                <c:pt idx="7">
                  <c:v>638506.63</c:v>
                </c:pt>
                <c:pt idx="8">
                  <c:v>683166.03</c:v>
                </c:pt>
                <c:pt idx="9">
                  <c:v>750813.13</c:v>
                </c:pt>
                <c:pt idx="10">
                  <c:v>713451.7</c:v>
                </c:pt>
                <c:pt idx="11">
                  <c:v>650411.13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076-4B92-A128-79C84EB3F268}"/>
            </c:ext>
          </c:extLst>
        </c:ser>
        <c:ser>
          <c:idx val="1"/>
          <c:order val="1"/>
          <c:tx>
            <c:strRef>
              <c:f>'R&amp;E Graph'!$A$27</c:f>
              <c:strCache>
                <c:ptCount val="1"/>
                <c:pt idx="0">
                  <c:v>Expense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cat>
            <c:strRef>
              <c:f>'R&amp;E Graph'!$X$25:$AI$25</c:f>
              <c:strCache>
                <c:ptCount val="12"/>
                <c:pt idx="0">
                  <c:v>Q3 FY 19</c:v>
                </c:pt>
                <c:pt idx="1">
                  <c:v>Q4 FY 19</c:v>
                </c:pt>
                <c:pt idx="2">
                  <c:v>Q1 FY 20</c:v>
                </c:pt>
                <c:pt idx="3">
                  <c:v>Q2 FY 20</c:v>
                </c:pt>
                <c:pt idx="4">
                  <c:v>Q3 FY 20</c:v>
                </c:pt>
                <c:pt idx="5">
                  <c:v>Q4 FY 20</c:v>
                </c:pt>
                <c:pt idx="6">
                  <c:v>Q1 FY 21</c:v>
                </c:pt>
                <c:pt idx="7">
                  <c:v>Q2 FY 21</c:v>
                </c:pt>
                <c:pt idx="8">
                  <c:v>Q3 FY 21</c:v>
                </c:pt>
                <c:pt idx="9">
                  <c:v>Q4 FY 21</c:v>
                </c:pt>
                <c:pt idx="10">
                  <c:v>Q1 FY 22</c:v>
                </c:pt>
                <c:pt idx="11">
                  <c:v>Q2 FY 22</c:v>
                </c:pt>
              </c:strCache>
            </c:strRef>
          </c:cat>
          <c:val>
            <c:numRef>
              <c:f>'R&amp;E Graph'!$X$27:$AI$27</c:f>
              <c:numCache>
                <c:formatCode>_("$"* #,##0.00_);_("$"* \(#,##0.00\);_("$"* "-"??_);_(@_)</c:formatCode>
                <c:ptCount val="12"/>
                <c:pt idx="0">
                  <c:v>597410.99</c:v>
                </c:pt>
                <c:pt idx="1">
                  <c:v>666946.46</c:v>
                </c:pt>
                <c:pt idx="2">
                  <c:v>630624.27</c:v>
                </c:pt>
                <c:pt idx="3">
                  <c:v>540162.43000000005</c:v>
                </c:pt>
                <c:pt idx="4">
                  <c:v>636939.47</c:v>
                </c:pt>
                <c:pt idx="5">
                  <c:v>631691.24</c:v>
                </c:pt>
                <c:pt idx="6">
                  <c:v>661836.64</c:v>
                </c:pt>
                <c:pt idx="7">
                  <c:v>561510.25</c:v>
                </c:pt>
                <c:pt idx="8">
                  <c:v>625088.55000000005</c:v>
                </c:pt>
                <c:pt idx="9">
                  <c:v>715486.1</c:v>
                </c:pt>
                <c:pt idx="10">
                  <c:v>598851.97</c:v>
                </c:pt>
                <c:pt idx="11">
                  <c:v>595382.80000000005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076-4B92-A128-79C84EB3F2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9448848"/>
        <c:axId val="439469624"/>
      </c:lineChart>
      <c:catAx>
        <c:axId val="4394488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9469624"/>
        <c:crosses val="autoZero"/>
        <c:auto val="1"/>
        <c:lblAlgn val="ctr"/>
        <c:lblOffset val="100"/>
        <c:noMultiLvlLbl val="0"/>
      </c:catAx>
      <c:valAx>
        <c:axId val="439469624"/>
        <c:scaling>
          <c:orientation val="minMax"/>
        </c:scaling>
        <c:delete val="0"/>
        <c:axPos val="l"/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9448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WATER FUND OPERATING BALANCE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'Cash Balance'!$A$10</c:f>
              <c:strCache>
                <c:ptCount val="1"/>
                <c:pt idx="0">
                  <c:v>Water Fund</c:v>
                </c:pt>
              </c:strCache>
            </c:strRef>
          </c:tx>
          <c:spPr>
            <a:blipFill>
              <a:blip xmlns:r="http://schemas.openxmlformats.org/officeDocument/2006/relationships" r:embed="rId3">
                <a:duotone>
                  <a:schemeClr val="accent1">
                    <a:shade val="74000"/>
                    <a:satMod val="130000"/>
                    <a:lumMod val="90000"/>
                  </a:schemeClr>
                  <a:schemeClr val="accent1">
                    <a:tint val="94000"/>
                    <a:satMod val="120000"/>
                    <a:lumMod val="104000"/>
                  </a:schemeClr>
                </a:duotone>
              </a:blip>
              <a:tile tx="0" ty="0" sx="100000" sy="100000" flip="none" algn="tl"/>
            </a:blip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'Cash Balance'!$E$9:$I$9</c:f>
              <c:strCache>
                <c:ptCount val="5"/>
                <c:pt idx="0">
                  <c:v>FY 2017-2018</c:v>
                </c:pt>
                <c:pt idx="1">
                  <c:v>FY 2018-2019</c:v>
                </c:pt>
                <c:pt idx="2">
                  <c:v>FY 2019-2020</c:v>
                </c:pt>
                <c:pt idx="3">
                  <c:v>FY 2020-2021</c:v>
                </c:pt>
                <c:pt idx="4">
                  <c:v>FY 2021-2022</c:v>
                </c:pt>
              </c:strCache>
            </c:strRef>
          </c:cat>
          <c:val>
            <c:numRef>
              <c:f>'Cash Balance'!$E$10:$I$10</c:f>
              <c:numCache>
                <c:formatCode>_("$"* #,##0.00_);_("$"* \(#,##0.00\);_("$"* "-"??_);_(@_)</c:formatCode>
                <c:ptCount val="5"/>
                <c:pt idx="0">
                  <c:v>476124.57</c:v>
                </c:pt>
                <c:pt idx="1">
                  <c:v>566652.26</c:v>
                </c:pt>
                <c:pt idx="2">
                  <c:v>651938.36</c:v>
                </c:pt>
                <c:pt idx="3">
                  <c:v>809124.99</c:v>
                </c:pt>
                <c:pt idx="4">
                  <c:v>900982.04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F6-4466-81CA-2624256220D3}"/>
            </c:ext>
          </c:extLst>
        </c:ser>
        <c:ser>
          <c:idx val="1"/>
          <c:order val="1"/>
          <c:tx>
            <c:strRef>
              <c:f>'Cash Balance'!$A$11</c:f>
              <c:strCache>
                <c:ptCount val="1"/>
                <c:pt idx="0">
                  <c:v>Investment</c:v>
                </c:pt>
              </c:strCache>
            </c:strRef>
          </c:tx>
          <c:spPr>
            <a:blipFill>
              <a:blip xmlns:r="http://schemas.openxmlformats.org/officeDocument/2006/relationships" r:embed="rId3">
                <a:duotone>
                  <a:schemeClr val="accent3">
                    <a:shade val="74000"/>
                    <a:satMod val="130000"/>
                    <a:lumMod val="90000"/>
                  </a:schemeClr>
                  <a:schemeClr val="accent3">
                    <a:tint val="94000"/>
                    <a:satMod val="120000"/>
                    <a:lumMod val="104000"/>
                  </a:schemeClr>
                </a:duotone>
              </a:blip>
              <a:tile tx="0" ty="0" sx="100000" sy="100000" flip="none" algn="tl"/>
            </a:blip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'Cash Balance'!$E$9:$I$9</c:f>
              <c:strCache>
                <c:ptCount val="5"/>
                <c:pt idx="0">
                  <c:v>FY 2017-2018</c:v>
                </c:pt>
                <c:pt idx="1">
                  <c:v>FY 2018-2019</c:v>
                </c:pt>
                <c:pt idx="2">
                  <c:v>FY 2019-2020</c:v>
                </c:pt>
                <c:pt idx="3">
                  <c:v>FY 2020-2021</c:v>
                </c:pt>
                <c:pt idx="4">
                  <c:v>FY 2021-2022</c:v>
                </c:pt>
              </c:strCache>
            </c:strRef>
          </c:cat>
          <c:val>
            <c:numRef>
              <c:f>'Cash Balance'!$E$11:$I$11</c:f>
              <c:numCache>
                <c:formatCode>_("$"* #,##0.00_);_("$"* \(#,##0.00\);_("$"* "-"??_);_(@_)</c:formatCode>
                <c:ptCount val="5"/>
                <c:pt idx="0">
                  <c:v>0</c:v>
                </c:pt>
                <c:pt idx="1">
                  <c:v>371228.51</c:v>
                </c:pt>
                <c:pt idx="2">
                  <c:v>442525.85</c:v>
                </c:pt>
                <c:pt idx="3">
                  <c:v>442525.85</c:v>
                </c:pt>
                <c:pt idx="4">
                  <c:v>600000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F6-4466-81CA-2624256220D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39463688"/>
        <c:axId val="439464112"/>
      </c:barChart>
      <c:catAx>
        <c:axId val="439463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9464112"/>
        <c:crosses val="autoZero"/>
        <c:auto val="1"/>
        <c:lblAlgn val="ctr"/>
        <c:lblOffset val="100"/>
        <c:noMultiLvlLbl val="0"/>
      </c:catAx>
      <c:valAx>
        <c:axId val="439464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9463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Total Portfolio Balance</a:t>
            </a:r>
          </a:p>
          <a:p>
            <a:pPr>
              <a:defRPr/>
            </a:pPr>
            <a:r>
              <a:rPr lang="en-US"/>
              <a:t>Per</a:t>
            </a:r>
            <a:r>
              <a:rPr lang="en-US" baseline="0"/>
              <a:t> Quarter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696134053112357"/>
          <c:y val="0.18014957876972168"/>
          <c:w val="0.67191921970452384"/>
          <c:h val="0.50292549389636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Quarter End Portfolio Value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Sheet1!$A$32:$A$43</c:f>
              <c:strCache>
                <c:ptCount val="12"/>
                <c:pt idx="0">
                  <c:v>FY 18-19 Q3</c:v>
                </c:pt>
                <c:pt idx="1">
                  <c:v>FY 18-19 Q4</c:v>
                </c:pt>
                <c:pt idx="2">
                  <c:v>FY 19-20 Q1</c:v>
                </c:pt>
                <c:pt idx="3">
                  <c:v>FY 19-20 Q2</c:v>
                </c:pt>
                <c:pt idx="4">
                  <c:v>FY 19-20 Q3</c:v>
                </c:pt>
                <c:pt idx="5">
                  <c:v>FY 19-20 Q4</c:v>
                </c:pt>
                <c:pt idx="6">
                  <c:v>FY 20-21 Q1</c:v>
                </c:pt>
                <c:pt idx="7">
                  <c:v>FY 20-21 Q2</c:v>
                </c:pt>
                <c:pt idx="8">
                  <c:v>FY 20-21 Q3</c:v>
                </c:pt>
                <c:pt idx="9">
                  <c:v>FY 20-21 Q4</c:v>
                </c:pt>
                <c:pt idx="10">
                  <c:v>FY 21-22 Q1</c:v>
                </c:pt>
                <c:pt idx="11">
                  <c:v>FY 21-22 Q2</c:v>
                </c:pt>
              </c:strCache>
            </c:strRef>
          </c:cat>
          <c:val>
            <c:numRef>
              <c:f>Sheet1!$B$32:$B$43</c:f>
              <c:numCache>
                <c:formatCode>_("$"* #,##0.00_);_("$"* \(#,##0.00\);_("$"* "-"??_);_(@_)</c:formatCode>
                <c:ptCount val="12"/>
                <c:pt idx="0">
                  <c:v>9124074.6999999993</c:v>
                </c:pt>
                <c:pt idx="1">
                  <c:v>7632035.8799999999</c:v>
                </c:pt>
                <c:pt idx="2">
                  <c:v>8390088.0399999991</c:v>
                </c:pt>
                <c:pt idx="3">
                  <c:v>9151555.0500000007</c:v>
                </c:pt>
                <c:pt idx="4">
                  <c:v>9300521.6999999993</c:v>
                </c:pt>
                <c:pt idx="5">
                  <c:v>8201760.1600000001</c:v>
                </c:pt>
                <c:pt idx="6">
                  <c:v>8565324.5899999999</c:v>
                </c:pt>
                <c:pt idx="7">
                  <c:v>9740315.9299999997</c:v>
                </c:pt>
                <c:pt idx="8">
                  <c:v>10082558.68</c:v>
                </c:pt>
                <c:pt idx="9">
                  <c:v>9197091.6600000001</c:v>
                </c:pt>
                <c:pt idx="10">
                  <c:v>9908135.5299999993</c:v>
                </c:pt>
                <c:pt idx="11">
                  <c:v>10547666.4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CB-4457-9F5B-A77D8657EE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14560832"/>
        <c:axId val="714559656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Interest Earned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3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Sheet1!$A$32:$A$43</c:f>
              <c:strCache>
                <c:ptCount val="12"/>
                <c:pt idx="0">
                  <c:v>FY 18-19 Q3</c:v>
                </c:pt>
                <c:pt idx="1">
                  <c:v>FY 18-19 Q4</c:v>
                </c:pt>
                <c:pt idx="2">
                  <c:v>FY 19-20 Q1</c:v>
                </c:pt>
                <c:pt idx="3">
                  <c:v>FY 19-20 Q2</c:v>
                </c:pt>
                <c:pt idx="4">
                  <c:v>FY 19-20 Q3</c:v>
                </c:pt>
                <c:pt idx="5">
                  <c:v>FY 19-20 Q4</c:v>
                </c:pt>
                <c:pt idx="6">
                  <c:v>FY 20-21 Q1</c:v>
                </c:pt>
                <c:pt idx="7">
                  <c:v>FY 20-21 Q2</c:v>
                </c:pt>
                <c:pt idx="8">
                  <c:v>FY 20-21 Q3</c:v>
                </c:pt>
                <c:pt idx="9">
                  <c:v>FY 20-21 Q4</c:v>
                </c:pt>
                <c:pt idx="10">
                  <c:v>FY 21-22 Q1</c:v>
                </c:pt>
                <c:pt idx="11">
                  <c:v>FY 21-22 Q2</c:v>
                </c:pt>
              </c:strCache>
            </c:strRef>
          </c:cat>
          <c:val>
            <c:numRef>
              <c:f>Sheet1!$C$32:$C$43</c:f>
              <c:numCache>
                <c:formatCode>_("$"* #,##0.00_);_("$"* \(#,##0.00\);_("$"* "-"??_);_(@_)</c:formatCode>
                <c:ptCount val="12"/>
                <c:pt idx="0">
                  <c:v>62045.62</c:v>
                </c:pt>
                <c:pt idx="1">
                  <c:v>48122.53</c:v>
                </c:pt>
                <c:pt idx="2">
                  <c:v>39157</c:v>
                </c:pt>
                <c:pt idx="3">
                  <c:v>38370.550000000003</c:v>
                </c:pt>
                <c:pt idx="4">
                  <c:v>13371.87</c:v>
                </c:pt>
                <c:pt idx="5">
                  <c:v>9670.6200000000008</c:v>
                </c:pt>
                <c:pt idx="6">
                  <c:v>9825.34</c:v>
                </c:pt>
                <c:pt idx="7">
                  <c:v>7306.99</c:v>
                </c:pt>
                <c:pt idx="8">
                  <c:v>4953.51</c:v>
                </c:pt>
                <c:pt idx="9">
                  <c:v>3428.15</c:v>
                </c:pt>
                <c:pt idx="10">
                  <c:v>3410.7200000000003</c:v>
                </c:pt>
                <c:pt idx="11">
                  <c:v>4442.1099999999997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8CB-4457-9F5B-A77D8657EE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4561224"/>
        <c:axId val="714560048"/>
      </c:lineChart>
      <c:catAx>
        <c:axId val="7145608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Period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4559656"/>
        <c:crosses val="autoZero"/>
        <c:auto val="1"/>
        <c:lblAlgn val="ctr"/>
        <c:lblOffset val="100"/>
        <c:noMultiLvlLbl val="0"/>
      </c:catAx>
      <c:valAx>
        <c:axId val="714559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Quarter</a:t>
                </a:r>
                <a:r>
                  <a:rPr lang="en-US" baseline="0"/>
                  <a:t> Ending Balance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4560832"/>
        <c:crosses val="autoZero"/>
        <c:crossBetween val="between"/>
      </c:valAx>
      <c:valAx>
        <c:axId val="714560048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Interest Earned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&quot;$&quot;* #,##0.00_);_(&quot;$&quot;* \(#,##0.00\);_(&quot;$&quot;* &quot;-&quot;??_);_(@_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4561224"/>
        <c:crosses val="max"/>
        <c:crossBetween val="between"/>
      </c:valAx>
      <c:catAx>
        <c:axId val="7145612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145600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1 Year</a:t>
            </a:r>
            <a:r>
              <a:rPr lang="en-US" baseline="0"/>
              <a:t> </a:t>
            </a:r>
            <a:r>
              <a:rPr lang="en-US"/>
              <a:t>US Treasury Yield</a:t>
            </a:r>
            <a:r>
              <a:rPr lang="en-US" baseline="0"/>
              <a:t> Curve</a:t>
            </a:r>
          </a:p>
          <a:p>
            <a:pPr>
              <a:defRPr/>
            </a:pPr>
            <a:r>
              <a:rPr lang="en-US" baseline="0"/>
              <a:t>As Of the Last Day of the Month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Sheet1!$A$59:$A$82</c:f>
              <c:numCache>
                <c:formatCode>[$-409]mmm\-yy;@</c:formatCode>
                <c:ptCount val="24"/>
                <c:pt idx="0">
                  <c:v>43922</c:v>
                </c:pt>
                <c:pt idx="1">
                  <c:v>43952</c:v>
                </c:pt>
                <c:pt idx="2">
                  <c:v>43983</c:v>
                </c:pt>
                <c:pt idx="3">
                  <c:v>44013</c:v>
                </c:pt>
                <c:pt idx="4">
                  <c:v>44044</c:v>
                </c:pt>
                <c:pt idx="5">
                  <c:v>44075</c:v>
                </c:pt>
                <c:pt idx="6">
                  <c:v>44105</c:v>
                </c:pt>
                <c:pt idx="7">
                  <c:v>44136</c:v>
                </c:pt>
                <c:pt idx="8">
                  <c:v>44166</c:v>
                </c:pt>
                <c:pt idx="9">
                  <c:v>44197</c:v>
                </c:pt>
                <c:pt idx="10">
                  <c:v>44228</c:v>
                </c:pt>
                <c:pt idx="11">
                  <c:v>44256</c:v>
                </c:pt>
                <c:pt idx="12">
                  <c:v>44287</c:v>
                </c:pt>
                <c:pt idx="13">
                  <c:v>44317</c:v>
                </c:pt>
                <c:pt idx="14">
                  <c:v>44348</c:v>
                </c:pt>
                <c:pt idx="15">
                  <c:v>44378</c:v>
                </c:pt>
                <c:pt idx="16">
                  <c:v>44409</c:v>
                </c:pt>
                <c:pt idx="17">
                  <c:v>44440</c:v>
                </c:pt>
                <c:pt idx="18">
                  <c:v>44470</c:v>
                </c:pt>
                <c:pt idx="19">
                  <c:v>44501</c:v>
                </c:pt>
                <c:pt idx="20">
                  <c:v>44531</c:v>
                </c:pt>
                <c:pt idx="21">
                  <c:v>44562</c:v>
                </c:pt>
                <c:pt idx="22">
                  <c:v>44593</c:v>
                </c:pt>
                <c:pt idx="23">
                  <c:v>44621</c:v>
                </c:pt>
              </c:numCache>
            </c:numRef>
          </c:cat>
          <c:val>
            <c:numRef>
              <c:f>Sheet1!$B$59:$B$82</c:f>
              <c:numCache>
                <c:formatCode>General</c:formatCode>
                <c:ptCount val="24"/>
                <c:pt idx="0">
                  <c:v>0.16</c:v>
                </c:pt>
                <c:pt idx="1">
                  <c:v>0.17</c:v>
                </c:pt>
                <c:pt idx="2">
                  <c:v>0.16</c:v>
                </c:pt>
                <c:pt idx="3">
                  <c:v>0.11</c:v>
                </c:pt>
                <c:pt idx="4">
                  <c:v>0.12</c:v>
                </c:pt>
                <c:pt idx="5">
                  <c:v>0.12</c:v>
                </c:pt>
                <c:pt idx="6">
                  <c:v>0.13</c:v>
                </c:pt>
                <c:pt idx="7">
                  <c:v>0.11</c:v>
                </c:pt>
                <c:pt idx="8">
                  <c:v>0.1</c:v>
                </c:pt>
                <c:pt idx="9">
                  <c:v>0.1</c:v>
                </c:pt>
                <c:pt idx="10">
                  <c:v>0.08</c:v>
                </c:pt>
                <c:pt idx="11">
                  <c:v>7.0000000000000007E-2</c:v>
                </c:pt>
                <c:pt idx="12">
                  <c:v>0.05</c:v>
                </c:pt>
                <c:pt idx="13">
                  <c:v>0.05</c:v>
                </c:pt>
                <c:pt idx="14">
                  <c:v>7.0000000000000007E-2</c:v>
                </c:pt>
                <c:pt idx="15">
                  <c:v>7.0000000000000007E-2</c:v>
                </c:pt>
                <c:pt idx="16">
                  <c:v>7.0000000000000007E-2</c:v>
                </c:pt>
                <c:pt idx="17">
                  <c:v>0.09</c:v>
                </c:pt>
                <c:pt idx="18">
                  <c:v>0.15</c:v>
                </c:pt>
                <c:pt idx="19">
                  <c:v>0.24</c:v>
                </c:pt>
                <c:pt idx="20">
                  <c:v>0.39</c:v>
                </c:pt>
                <c:pt idx="21">
                  <c:v>0.78</c:v>
                </c:pt>
                <c:pt idx="22">
                  <c:v>1.01</c:v>
                </c:pt>
                <c:pt idx="23">
                  <c:v>1.63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36B-4B1E-8B2B-AA685E530405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431151208"/>
        <c:axId val="431151600"/>
      </c:lineChart>
      <c:dateAx>
        <c:axId val="431151208"/>
        <c:scaling>
          <c:orientation val="minMax"/>
        </c:scaling>
        <c:delete val="0"/>
        <c:axPos val="b"/>
        <c:numFmt formatCode="[$-409]mmm\-yy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1151600"/>
        <c:crosses val="autoZero"/>
        <c:auto val="1"/>
        <c:lblOffset val="100"/>
        <c:baseTimeUnit val="months"/>
      </c:dateAx>
      <c:valAx>
        <c:axId val="431151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1151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Rate Comparisons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Sheet1!$B$4</c:f>
              <c:strCache>
                <c:ptCount val="1"/>
                <c:pt idx="0">
                  <c:v>US Treasury Yield Curve 1 Year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Sheet1!$A$59:$A$82</c:f>
              <c:numCache>
                <c:formatCode>[$-409]mmm\-yy;@</c:formatCode>
                <c:ptCount val="24"/>
                <c:pt idx="0">
                  <c:v>43922</c:v>
                </c:pt>
                <c:pt idx="1">
                  <c:v>43952</c:v>
                </c:pt>
                <c:pt idx="2">
                  <c:v>43983</c:v>
                </c:pt>
                <c:pt idx="3">
                  <c:v>44013</c:v>
                </c:pt>
                <c:pt idx="4">
                  <c:v>44044</c:v>
                </c:pt>
                <c:pt idx="5">
                  <c:v>44075</c:v>
                </c:pt>
                <c:pt idx="6">
                  <c:v>44105</c:v>
                </c:pt>
                <c:pt idx="7">
                  <c:v>44136</c:v>
                </c:pt>
                <c:pt idx="8">
                  <c:v>44166</c:v>
                </c:pt>
                <c:pt idx="9">
                  <c:v>44197</c:v>
                </c:pt>
                <c:pt idx="10">
                  <c:v>44228</c:v>
                </c:pt>
                <c:pt idx="11">
                  <c:v>44256</c:v>
                </c:pt>
                <c:pt idx="12">
                  <c:v>44287</c:v>
                </c:pt>
                <c:pt idx="13">
                  <c:v>44317</c:v>
                </c:pt>
                <c:pt idx="14">
                  <c:v>44348</c:v>
                </c:pt>
                <c:pt idx="15">
                  <c:v>44378</c:v>
                </c:pt>
                <c:pt idx="16">
                  <c:v>44409</c:v>
                </c:pt>
                <c:pt idx="17">
                  <c:v>44440</c:v>
                </c:pt>
                <c:pt idx="18">
                  <c:v>44470</c:v>
                </c:pt>
                <c:pt idx="19">
                  <c:v>44501</c:v>
                </c:pt>
                <c:pt idx="20">
                  <c:v>44531</c:v>
                </c:pt>
                <c:pt idx="21">
                  <c:v>44562</c:v>
                </c:pt>
                <c:pt idx="22">
                  <c:v>44593</c:v>
                </c:pt>
                <c:pt idx="23">
                  <c:v>44621</c:v>
                </c:pt>
              </c:numCache>
            </c:numRef>
          </c:cat>
          <c:val>
            <c:numRef>
              <c:f>Sheet1!$B$59:$B$82</c:f>
              <c:numCache>
                <c:formatCode>General</c:formatCode>
                <c:ptCount val="24"/>
                <c:pt idx="0">
                  <c:v>0.16</c:v>
                </c:pt>
                <c:pt idx="1">
                  <c:v>0.17</c:v>
                </c:pt>
                <c:pt idx="2">
                  <c:v>0.16</c:v>
                </c:pt>
                <c:pt idx="3">
                  <c:v>0.11</c:v>
                </c:pt>
                <c:pt idx="4">
                  <c:v>0.12</c:v>
                </c:pt>
                <c:pt idx="5">
                  <c:v>0.12</c:v>
                </c:pt>
                <c:pt idx="6">
                  <c:v>0.13</c:v>
                </c:pt>
                <c:pt idx="7">
                  <c:v>0.11</c:v>
                </c:pt>
                <c:pt idx="8">
                  <c:v>0.1</c:v>
                </c:pt>
                <c:pt idx="9">
                  <c:v>0.1</c:v>
                </c:pt>
                <c:pt idx="10">
                  <c:v>0.08</c:v>
                </c:pt>
                <c:pt idx="11">
                  <c:v>7.0000000000000007E-2</c:v>
                </c:pt>
                <c:pt idx="12">
                  <c:v>0.05</c:v>
                </c:pt>
                <c:pt idx="13">
                  <c:v>0.05</c:v>
                </c:pt>
                <c:pt idx="14">
                  <c:v>7.0000000000000007E-2</c:v>
                </c:pt>
                <c:pt idx="15">
                  <c:v>7.0000000000000007E-2</c:v>
                </c:pt>
                <c:pt idx="16">
                  <c:v>7.0000000000000007E-2</c:v>
                </c:pt>
                <c:pt idx="17">
                  <c:v>0.09</c:v>
                </c:pt>
                <c:pt idx="18">
                  <c:v>0.15</c:v>
                </c:pt>
                <c:pt idx="19">
                  <c:v>0.24</c:v>
                </c:pt>
                <c:pt idx="20">
                  <c:v>0.39</c:v>
                </c:pt>
                <c:pt idx="21">
                  <c:v>0.78</c:v>
                </c:pt>
                <c:pt idx="22">
                  <c:v>1.01</c:v>
                </c:pt>
                <c:pt idx="23">
                  <c:v>1.63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9C6-4D5F-A4D1-0BF2178FC876}"/>
            </c:ext>
          </c:extLst>
        </c:ser>
        <c:ser>
          <c:idx val="1"/>
          <c:order val="1"/>
          <c:tx>
            <c:strRef>
              <c:f>Sheet1!$C$4</c:f>
              <c:strCache>
                <c:ptCount val="1"/>
                <c:pt idx="0">
                  <c:v>Bank Rate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Sheet1!$A$59:$A$82</c:f>
              <c:numCache>
                <c:formatCode>[$-409]mmm\-yy;@</c:formatCode>
                <c:ptCount val="24"/>
                <c:pt idx="0">
                  <c:v>43922</c:v>
                </c:pt>
                <c:pt idx="1">
                  <c:v>43952</c:v>
                </c:pt>
                <c:pt idx="2">
                  <c:v>43983</c:v>
                </c:pt>
                <c:pt idx="3">
                  <c:v>44013</c:v>
                </c:pt>
                <c:pt idx="4">
                  <c:v>44044</c:v>
                </c:pt>
                <c:pt idx="5">
                  <c:v>44075</c:v>
                </c:pt>
                <c:pt idx="6">
                  <c:v>44105</c:v>
                </c:pt>
                <c:pt idx="7">
                  <c:v>44136</c:v>
                </c:pt>
                <c:pt idx="8">
                  <c:v>44166</c:v>
                </c:pt>
                <c:pt idx="9">
                  <c:v>44197</c:v>
                </c:pt>
                <c:pt idx="10">
                  <c:v>44228</c:v>
                </c:pt>
                <c:pt idx="11">
                  <c:v>44256</c:v>
                </c:pt>
                <c:pt idx="12">
                  <c:v>44287</c:v>
                </c:pt>
                <c:pt idx="13">
                  <c:v>44317</c:v>
                </c:pt>
                <c:pt idx="14">
                  <c:v>44348</c:v>
                </c:pt>
                <c:pt idx="15">
                  <c:v>44378</c:v>
                </c:pt>
                <c:pt idx="16">
                  <c:v>44409</c:v>
                </c:pt>
                <c:pt idx="17">
                  <c:v>44440</c:v>
                </c:pt>
                <c:pt idx="18">
                  <c:v>44470</c:v>
                </c:pt>
                <c:pt idx="19">
                  <c:v>44501</c:v>
                </c:pt>
                <c:pt idx="20">
                  <c:v>44531</c:v>
                </c:pt>
                <c:pt idx="21">
                  <c:v>44562</c:v>
                </c:pt>
                <c:pt idx="22">
                  <c:v>44593</c:v>
                </c:pt>
                <c:pt idx="23">
                  <c:v>44621</c:v>
                </c:pt>
              </c:numCache>
            </c:numRef>
          </c:cat>
          <c:val>
            <c:numRef>
              <c:f>Sheet1!$C$59:$C$82</c:f>
              <c:numCache>
                <c:formatCode>General</c:formatCode>
                <c:ptCount val="24"/>
                <c:pt idx="0">
                  <c:v>0.56000000000000005</c:v>
                </c:pt>
                <c:pt idx="1">
                  <c:v>0.57000000000000006</c:v>
                </c:pt>
                <c:pt idx="2">
                  <c:v>0.56000000000000005</c:v>
                </c:pt>
                <c:pt idx="3">
                  <c:v>0.51</c:v>
                </c:pt>
                <c:pt idx="4">
                  <c:v>0.52</c:v>
                </c:pt>
                <c:pt idx="5">
                  <c:v>0.52</c:v>
                </c:pt>
                <c:pt idx="6">
                  <c:v>0.53</c:v>
                </c:pt>
                <c:pt idx="7">
                  <c:v>0.51</c:v>
                </c:pt>
                <c:pt idx="8">
                  <c:v>0.5</c:v>
                </c:pt>
                <c:pt idx="9">
                  <c:v>0.5</c:v>
                </c:pt>
                <c:pt idx="10">
                  <c:v>0.2</c:v>
                </c:pt>
                <c:pt idx="11">
                  <c:v>0.2</c:v>
                </c:pt>
                <c:pt idx="12">
                  <c:v>0.2</c:v>
                </c:pt>
                <c:pt idx="13">
                  <c:v>0.2</c:v>
                </c:pt>
                <c:pt idx="14">
                  <c:v>0.2</c:v>
                </c:pt>
                <c:pt idx="15">
                  <c:v>0.2</c:v>
                </c:pt>
                <c:pt idx="16">
                  <c:v>0.2</c:v>
                </c:pt>
                <c:pt idx="17">
                  <c:v>0.2</c:v>
                </c:pt>
                <c:pt idx="18">
                  <c:v>0.2</c:v>
                </c:pt>
                <c:pt idx="19">
                  <c:v>0.2</c:v>
                </c:pt>
                <c:pt idx="20">
                  <c:v>0.2</c:v>
                </c:pt>
                <c:pt idx="21">
                  <c:v>0.2</c:v>
                </c:pt>
                <c:pt idx="22">
                  <c:v>0.2</c:v>
                </c:pt>
                <c:pt idx="23">
                  <c:v>0.2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9C6-4D5F-A4D1-0BF2178FC876}"/>
            </c:ext>
          </c:extLst>
        </c:ser>
        <c:ser>
          <c:idx val="2"/>
          <c:order val="2"/>
          <c:tx>
            <c:strRef>
              <c:f>Sheet1!$D$4</c:f>
              <c:strCache>
                <c:ptCount val="1"/>
                <c:pt idx="0">
                  <c:v>TexPool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Sheet1!$A$59:$A$82</c:f>
              <c:numCache>
                <c:formatCode>[$-409]mmm\-yy;@</c:formatCode>
                <c:ptCount val="24"/>
                <c:pt idx="0">
                  <c:v>43922</c:v>
                </c:pt>
                <c:pt idx="1">
                  <c:v>43952</c:v>
                </c:pt>
                <c:pt idx="2">
                  <c:v>43983</c:v>
                </c:pt>
                <c:pt idx="3">
                  <c:v>44013</c:v>
                </c:pt>
                <c:pt idx="4">
                  <c:v>44044</c:v>
                </c:pt>
                <c:pt idx="5">
                  <c:v>44075</c:v>
                </c:pt>
                <c:pt idx="6">
                  <c:v>44105</c:v>
                </c:pt>
                <c:pt idx="7">
                  <c:v>44136</c:v>
                </c:pt>
                <c:pt idx="8">
                  <c:v>44166</c:v>
                </c:pt>
                <c:pt idx="9">
                  <c:v>44197</c:v>
                </c:pt>
                <c:pt idx="10">
                  <c:v>44228</c:v>
                </c:pt>
                <c:pt idx="11">
                  <c:v>44256</c:v>
                </c:pt>
                <c:pt idx="12">
                  <c:v>44287</c:v>
                </c:pt>
                <c:pt idx="13">
                  <c:v>44317</c:v>
                </c:pt>
                <c:pt idx="14">
                  <c:v>44348</c:v>
                </c:pt>
                <c:pt idx="15">
                  <c:v>44378</c:v>
                </c:pt>
                <c:pt idx="16">
                  <c:v>44409</c:v>
                </c:pt>
                <c:pt idx="17">
                  <c:v>44440</c:v>
                </c:pt>
                <c:pt idx="18">
                  <c:v>44470</c:v>
                </c:pt>
                <c:pt idx="19">
                  <c:v>44501</c:v>
                </c:pt>
                <c:pt idx="20">
                  <c:v>44531</c:v>
                </c:pt>
                <c:pt idx="21">
                  <c:v>44562</c:v>
                </c:pt>
                <c:pt idx="22">
                  <c:v>44593</c:v>
                </c:pt>
                <c:pt idx="23">
                  <c:v>44621</c:v>
                </c:pt>
              </c:numCache>
            </c:numRef>
          </c:cat>
          <c:val>
            <c:numRef>
              <c:f>Sheet1!$D$59:$D$82</c:f>
              <c:numCache>
                <c:formatCode>General</c:formatCode>
                <c:ptCount val="24"/>
                <c:pt idx="0">
                  <c:v>0.45519999999999999</c:v>
                </c:pt>
                <c:pt idx="1">
                  <c:v>0.26850000000000002</c:v>
                </c:pt>
                <c:pt idx="2">
                  <c:v>0.21290000000000001</c:v>
                </c:pt>
                <c:pt idx="3">
                  <c:v>0.18740000000000001</c:v>
                </c:pt>
                <c:pt idx="4">
                  <c:v>0.15310000000000001</c:v>
                </c:pt>
                <c:pt idx="5">
                  <c:v>0.1333</c:v>
                </c:pt>
                <c:pt idx="6">
                  <c:v>0.13350000000000001</c:v>
                </c:pt>
                <c:pt idx="7">
                  <c:v>0.1231</c:v>
                </c:pt>
                <c:pt idx="8">
                  <c:v>9.0899999999999995E-2</c:v>
                </c:pt>
                <c:pt idx="9">
                  <c:v>7.9299999999999995E-2</c:v>
                </c:pt>
                <c:pt idx="10">
                  <c:v>4.3099999999999999E-2</c:v>
                </c:pt>
                <c:pt idx="11">
                  <c:v>1.8700000000000001E-2</c:v>
                </c:pt>
                <c:pt idx="12">
                  <c:v>1.35E-2</c:v>
                </c:pt>
                <c:pt idx="13">
                  <c:v>1.0200000000000001E-2</c:v>
                </c:pt>
                <c:pt idx="14">
                  <c:v>1.3100000000000001E-2</c:v>
                </c:pt>
                <c:pt idx="15">
                  <c:v>1.89E-2</c:v>
                </c:pt>
                <c:pt idx="16">
                  <c:v>2.2200000000000001E-2</c:v>
                </c:pt>
                <c:pt idx="17">
                  <c:v>2.7900000000000001E-2</c:v>
                </c:pt>
                <c:pt idx="18">
                  <c:v>3.5400000000000001E-2</c:v>
                </c:pt>
                <c:pt idx="19">
                  <c:v>2.8000000000000001E-2</c:v>
                </c:pt>
                <c:pt idx="20">
                  <c:v>3.7600000000000001E-2</c:v>
                </c:pt>
                <c:pt idx="21">
                  <c:v>3.7600000000000001E-2</c:v>
                </c:pt>
                <c:pt idx="22">
                  <c:v>6.3200000000000006E-2</c:v>
                </c:pt>
                <c:pt idx="23">
                  <c:v>0.15359999999999999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9C6-4D5F-A4D1-0BF2178FC876}"/>
            </c:ext>
          </c:extLst>
        </c:ser>
        <c:ser>
          <c:idx val="3"/>
          <c:order val="3"/>
          <c:tx>
            <c:strRef>
              <c:f>Sheet1!$E$4</c:f>
              <c:strCache>
                <c:ptCount val="1"/>
                <c:pt idx="0">
                  <c:v>TexPool Prime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Sheet1!$A$59:$A$82</c:f>
              <c:numCache>
                <c:formatCode>[$-409]mmm\-yy;@</c:formatCode>
                <c:ptCount val="24"/>
                <c:pt idx="0">
                  <c:v>43922</c:v>
                </c:pt>
                <c:pt idx="1">
                  <c:v>43952</c:v>
                </c:pt>
                <c:pt idx="2">
                  <c:v>43983</c:v>
                </c:pt>
                <c:pt idx="3">
                  <c:v>44013</c:v>
                </c:pt>
                <c:pt idx="4">
                  <c:v>44044</c:v>
                </c:pt>
                <c:pt idx="5">
                  <c:v>44075</c:v>
                </c:pt>
                <c:pt idx="6">
                  <c:v>44105</c:v>
                </c:pt>
                <c:pt idx="7">
                  <c:v>44136</c:v>
                </c:pt>
                <c:pt idx="8">
                  <c:v>44166</c:v>
                </c:pt>
                <c:pt idx="9">
                  <c:v>44197</c:v>
                </c:pt>
                <c:pt idx="10">
                  <c:v>44228</c:v>
                </c:pt>
                <c:pt idx="11">
                  <c:v>44256</c:v>
                </c:pt>
                <c:pt idx="12">
                  <c:v>44287</c:v>
                </c:pt>
                <c:pt idx="13">
                  <c:v>44317</c:v>
                </c:pt>
                <c:pt idx="14">
                  <c:v>44348</c:v>
                </c:pt>
                <c:pt idx="15">
                  <c:v>44378</c:v>
                </c:pt>
                <c:pt idx="16">
                  <c:v>44409</c:v>
                </c:pt>
                <c:pt idx="17">
                  <c:v>44440</c:v>
                </c:pt>
                <c:pt idx="18">
                  <c:v>44470</c:v>
                </c:pt>
                <c:pt idx="19">
                  <c:v>44501</c:v>
                </c:pt>
                <c:pt idx="20">
                  <c:v>44531</c:v>
                </c:pt>
                <c:pt idx="21">
                  <c:v>44562</c:v>
                </c:pt>
                <c:pt idx="22">
                  <c:v>44593</c:v>
                </c:pt>
                <c:pt idx="23">
                  <c:v>44621</c:v>
                </c:pt>
              </c:numCache>
            </c:numRef>
          </c:cat>
          <c:val>
            <c:numRef>
              <c:f>Sheet1!$E$59:$E$82</c:f>
              <c:numCache>
                <c:formatCode>General</c:formatCode>
                <c:ptCount val="24"/>
                <c:pt idx="0">
                  <c:v>0.94089999999999996</c:v>
                </c:pt>
                <c:pt idx="1">
                  <c:v>0.75319999999999998</c:v>
                </c:pt>
                <c:pt idx="2">
                  <c:v>0.47310000000000002</c:v>
                </c:pt>
                <c:pt idx="3">
                  <c:v>0.38179999999999997</c:v>
                </c:pt>
                <c:pt idx="4">
                  <c:v>0.29149999999999998</c:v>
                </c:pt>
                <c:pt idx="5">
                  <c:v>0.23860000000000001</c:v>
                </c:pt>
                <c:pt idx="6">
                  <c:v>0.2281</c:v>
                </c:pt>
                <c:pt idx="7">
                  <c:v>0.16250000000000001</c:v>
                </c:pt>
                <c:pt idx="8">
                  <c:v>0.1431</c:v>
                </c:pt>
                <c:pt idx="9">
                  <c:v>0.1192</c:v>
                </c:pt>
                <c:pt idx="10">
                  <c:v>9.7299999999999998E-2</c:v>
                </c:pt>
                <c:pt idx="11">
                  <c:v>9.1600000000000001E-2</c:v>
                </c:pt>
                <c:pt idx="12">
                  <c:v>8.3000000000000004E-2</c:v>
                </c:pt>
                <c:pt idx="13">
                  <c:v>7.7700000000000005E-2</c:v>
                </c:pt>
                <c:pt idx="14">
                  <c:v>7.0800000000000002E-2</c:v>
                </c:pt>
                <c:pt idx="15">
                  <c:v>6.5500000000000003E-2</c:v>
                </c:pt>
                <c:pt idx="16">
                  <c:v>6.1800000000000001E-2</c:v>
                </c:pt>
                <c:pt idx="17">
                  <c:v>6.2899999999999998E-2</c:v>
                </c:pt>
                <c:pt idx="18">
                  <c:v>6.1499999999999999E-2</c:v>
                </c:pt>
                <c:pt idx="19">
                  <c:v>9.2999999999999999E-2</c:v>
                </c:pt>
                <c:pt idx="20">
                  <c:v>9.0399999999999994E-2</c:v>
                </c:pt>
                <c:pt idx="21">
                  <c:v>9.7500000000000003E-2</c:v>
                </c:pt>
                <c:pt idx="22">
                  <c:v>0.1137</c:v>
                </c:pt>
                <c:pt idx="23">
                  <c:v>0.27160000000000001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9C6-4D5F-A4D1-0BF2178FC8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31614864"/>
        <c:axId val="431612512"/>
      </c:lineChart>
      <c:dateAx>
        <c:axId val="431614864"/>
        <c:scaling>
          <c:orientation val="minMax"/>
        </c:scaling>
        <c:delete val="0"/>
        <c:axPos val="b"/>
        <c:numFmt formatCode="[$-409]mmm\-yy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1612512"/>
        <c:crosses val="autoZero"/>
        <c:auto val="1"/>
        <c:lblOffset val="100"/>
        <c:baseTimeUnit val="months"/>
      </c:dateAx>
      <c:valAx>
        <c:axId val="431612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1614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Debt Service Payments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'Debt Svc'!$B$16</c:f>
              <c:strCache>
                <c:ptCount val="1"/>
                <c:pt idx="0">
                  <c:v>Wtr &amp; Swe</c:v>
                </c:pt>
              </c:strCache>
            </c:strRef>
          </c:tx>
          <c:spPr>
            <a:blipFill>
              <a:blip xmlns:r="http://schemas.openxmlformats.org/officeDocument/2006/relationships" r:embed="rId3">
                <a:duotone>
                  <a:schemeClr val="accent1">
                    <a:shade val="74000"/>
                    <a:satMod val="130000"/>
                    <a:lumMod val="90000"/>
                  </a:schemeClr>
                  <a:schemeClr val="accent1">
                    <a:tint val="94000"/>
                    <a:satMod val="120000"/>
                    <a:lumMod val="104000"/>
                  </a:schemeClr>
                </a:duotone>
              </a:blip>
              <a:tile tx="0" ty="0" sx="100000" sy="100000" flip="none" algn="tl"/>
            </a:blip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'Debt Svc'!$A$21:$A$37</c:f>
              <c:strCache>
                <c:ptCount val="17"/>
                <c:pt idx="0">
                  <c:v>FY 20-21</c:v>
                </c:pt>
                <c:pt idx="1">
                  <c:v>FY 21-22</c:v>
                </c:pt>
                <c:pt idx="2">
                  <c:v>FY 22-23</c:v>
                </c:pt>
                <c:pt idx="3">
                  <c:v>FY 23-24</c:v>
                </c:pt>
                <c:pt idx="4">
                  <c:v>FY 24-25</c:v>
                </c:pt>
                <c:pt idx="5">
                  <c:v>FY 25-26</c:v>
                </c:pt>
                <c:pt idx="6">
                  <c:v>FY 26-27</c:v>
                </c:pt>
                <c:pt idx="7">
                  <c:v>FY 27-28</c:v>
                </c:pt>
                <c:pt idx="8">
                  <c:v>FY 28-29</c:v>
                </c:pt>
                <c:pt idx="9">
                  <c:v>FY 29-30</c:v>
                </c:pt>
                <c:pt idx="10">
                  <c:v>FY 30-31</c:v>
                </c:pt>
                <c:pt idx="11">
                  <c:v>FY 31-32</c:v>
                </c:pt>
                <c:pt idx="12">
                  <c:v>FY 32-33</c:v>
                </c:pt>
                <c:pt idx="13">
                  <c:v>FY 33-34</c:v>
                </c:pt>
                <c:pt idx="14">
                  <c:v>FY 34-35</c:v>
                </c:pt>
                <c:pt idx="15">
                  <c:v>FY 35-36</c:v>
                </c:pt>
                <c:pt idx="16">
                  <c:v>FY 36-37</c:v>
                </c:pt>
              </c:strCache>
            </c:strRef>
          </c:cat>
          <c:val>
            <c:numRef>
              <c:f>'Debt Svc'!$B$21:$B$37</c:f>
              <c:numCache>
                <c:formatCode>_("$"* #,##0.00_);_("$"* \(#,##0.00\);_("$"* "-"??_);_(@_)</c:formatCode>
                <c:ptCount val="17"/>
                <c:pt idx="0">
                  <c:v>908223</c:v>
                </c:pt>
                <c:pt idx="1">
                  <c:v>905417</c:v>
                </c:pt>
                <c:pt idx="2">
                  <c:v>907228</c:v>
                </c:pt>
                <c:pt idx="3">
                  <c:v>908529</c:v>
                </c:pt>
                <c:pt idx="4">
                  <c:v>907645</c:v>
                </c:pt>
                <c:pt idx="5">
                  <c:v>705391</c:v>
                </c:pt>
                <c:pt idx="6">
                  <c:v>707800</c:v>
                </c:pt>
                <c:pt idx="7">
                  <c:v>707224</c:v>
                </c:pt>
                <c:pt idx="8">
                  <c:v>723175</c:v>
                </c:pt>
                <c:pt idx="9">
                  <c:v>722975</c:v>
                </c:pt>
                <c:pt idx="10">
                  <c:v>726000</c:v>
                </c:pt>
                <c:pt idx="11">
                  <c:v>722000</c:v>
                </c:pt>
                <c:pt idx="12">
                  <c:v>722200</c:v>
                </c:pt>
                <c:pt idx="13">
                  <c:v>721400</c:v>
                </c:pt>
                <c:pt idx="14">
                  <c:v>219600</c:v>
                </c:pt>
                <c:pt idx="15">
                  <c:v>221800</c:v>
                </c:pt>
                <c:pt idx="16">
                  <c:v>223600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84-493A-9041-E60A0C0C48F8}"/>
            </c:ext>
          </c:extLst>
        </c:ser>
        <c:ser>
          <c:idx val="1"/>
          <c:order val="1"/>
          <c:tx>
            <c:strRef>
              <c:f>'Debt Svc'!$C$16</c:f>
              <c:strCache>
                <c:ptCount val="1"/>
                <c:pt idx="0">
                  <c:v>Sales Tax</c:v>
                </c:pt>
              </c:strCache>
            </c:strRef>
          </c:tx>
          <c:spPr>
            <a:blipFill>
              <a:blip xmlns:r="http://schemas.openxmlformats.org/officeDocument/2006/relationships" r:embed="rId3">
                <a:duotone>
                  <a:schemeClr val="accent3">
                    <a:shade val="74000"/>
                    <a:satMod val="130000"/>
                    <a:lumMod val="90000"/>
                  </a:schemeClr>
                  <a:schemeClr val="accent3">
                    <a:tint val="94000"/>
                    <a:satMod val="120000"/>
                    <a:lumMod val="104000"/>
                  </a:schemeClr>
                </a:duotone>
              </a:blip>
              <a:tile tx="0" ty="0" sx="100000" sy="100000" flip="none" algn="tl"/>
            </a:blip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'Debt Svc'!$A$21:$A$37</c:f>
              <c:strCache>
                <c:ptCount val="17"/>
                <c:pt idx="0">
                  <c:v>FY 20-21</c:v>
                </c:pt>
                <c:pt idx="1">
                  <c:v>FY 21-22</c:v>
                </c:pt>
                <c:pt idx="2">
                  <c:v>FY 22-23</c:v>
                </c:pt>
                <c:pt idx="3">
                  <c:v>FY 23-24</c:v>
                </c:pt>
                <c:pt idx="4">
                  <c:v>FY 24-25</c:v>
                </c:pt>
                <c:pt idx="5">
                  <c:v>FY 25-26</c:v>
                </c:pt>
                <c:pt idx="6">
                  <c:v>FY 26-27</c:v>
                </c:pt>
                <c:pt idx="7">
                  <c:v>FY 27-28</c:v>
                </c:pt>
                <c:pt idx="8">
                  <c:v>FY 28-29</c:v>
                </c:pt>
                <c:pt idx="9">
                  <c:v>FY 29-30</c:v>
                </c:pt>
                <c:pt idx="10">
                  <c:v>FY 30-31</c:v>
                </c:pt>
                <c:pt idx="11">
                  <c:v>FY 31-32</c:v>
                </c:pt>
                <c:pt idx="12">
                  <c:v>FY 32-33</c:v>
                </c:pt>
                <c:pt idx="13">
                  <c:v>FY 33-34</c:v>
                </c:pt>
                <c:pt idx="14">
                  <c:v>FY 34-35</c:v>
                </c:pt>
                <c:pt idx="15">
                  <c:v>FY 35-36</c:v>
                </c:pt>
                <c:pt idx="16">
                  <c:v>FY 36-37</c:v>
                </c:pt>
              </c:strCache>
            </c:strRef>
          </c:cat>
          <c:val>
            <c:numRef>
              <c:f>'Debt Svc'!$C$21:$C$37</c:f>
              <c:numCache>
                <c:formatCode>_("$"* #,##0.00_);_("$"* \(#,##0.00\);_("$"* "-"??_);_(@_)</c:formatCode>
                <c:ptCount val="17"/>
                <c:pt idx="0">
                  <c:v>275288</c:v>
                </c:pt>
                <c:pt idx="1">
                  <c:v>272038</c:v>
                </c:pt>
                <c:pt idx="2">
                  <c:v>275038</c:v>
                </c:pt>
                <c:pt idx="3">
                  <c:v>271225</c:v>
                </c:pt>
                <c:pt idx="4">
                  <c:v>273625</c:v>
                </c:pt>
                <c:pt idx="5">
                  <c:v>275800</c:v>
                </c:pt>
                <c:pt idx="6">
                  <c:v>271500</c:v>
                </c:pt>
                <c:pt idx="7">
                  <c:v>272800</c:v>
                </c:pt>
                <c:pt idx="8">
                  <c:v>276250</c:v>
                </c:pt>
                <c:pt idx="9">
                  <c:v>275500</c:v>
                </c:pt>
                <c:pt idx="10">
                  <c:v>271950</c:v>
                </c:pt>
                <c:pt idx="11">
                  <c:v>275700</c:v>
                </c:pt>
                <c:pt idx="12">
                  <c:v>200200</c:v>
                </c:pt>
                <c:pt idx="13">
                  <c:v>198600</c:v>
                </c:pt>
                <c:pt idx="14">
                  <c:v>196800</c:v>
                </c:pt>
                <c:pt idx="15">
                  <c:v>194800</c:v>
                </c:pt>
                <c:pt idx="16">
                  <c:v>197600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84-493A-9041-E60A0C0C48F8}"/>
            </c:ext>
          </c:extLst>
        </c:ser>
        <c:ser>
          <c:idx val="2"/>
          <c:order val="2"/>
          <c:tx>
            <c:strRef>
              <c:f>'Debt Svc'!$D$16</c:f>
              <c:strCache>
                <c:ptCount val="1"/>
                <c:pt idx="0">
                  <c:v>I&amp;S Tax</c:v>
                </c:pt>
              </c:strCache>
            </c:strRef>
          </c:tx>
          <c:spPr>
            <a:blipFill>
              <a:blip xmlns:r="http://schemas.openxmlformats.org/officeDocument/2006/relationships" r:embed="rId3">
                <a:duotone>
                  <a:schemeClr val="accent5">
                    <a:shade val="74000"/>
                    <a:satMod val="130000"/>
                    <a:lumMod val="90000"/>
                  </a:schemeClr>
                  <a:schemeClr val="accent5">
                    <a:tint val="94000"/>
                    <a:satMod val="120000"/>
                    <a:lumMod val="104000"/>
                  </a:schemeClr>
                </a:duotone>
              </a:blip>
              <a:tile tx="0" ty="0" sx="100000" sy="100000" flip="none" algn="tl"/>
            </a:blip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'Debt Svc'!$A$21:$A$37</c:f>
              <c:strCache>
                <c:ptCount val="17"/>
                <c:pt idx="0">
                  <c:v>FY 20-21</c:v>
                </c:pt>
                <c:pt idx="1">
                  <c:v>FY 21-22</c:v>
                </c:pt>
                <c:pt idx="2">
                  <c:v>FY 22-23</c:v>
                </c:pt>
                <c:pt idx="3">
                  <c:v>FY 23-24</c:v>
                </c:pt>
                <c:pt idx="4">
                  <c:v>FY 24-25</c:v>
                </c:pt>
                <c:pt idx="5">
                  <c:v>FY 25-26</c:v>
                </c:pt>
                <c:pt idx="6">
                  <c:v>FY 26-27</c:v>
                </c:pt>
                <c:pt idx="7">
                  <c:v>FY 27-28</c:v>
                </c:pt>
                <c:pt idx="8">
                  <c:v>FY 28-29</c:v>
                </c:pt>
                <c:pt idx="9">
                  <c:v>FY 29-30</c:v>
                </c:pt>
                <c:pt idx="10">
                  <c:v>FY 30-31</c:v>
                </c:pt>
                <c:pt idx="11">
                  <c:v>FY 31-32</c:v>
                </c:pt>
                <c:pt idx="12">
                  <c:v>FY 32-33</c:v>
                </c:pt>
                <c:pt idx="13">
                  <c:v>FY 33-34</c:v>
                </c:pt>
                <c:pt idx="14">
                  <c:v>FY 34-35</c:v>
                </c:pt>
                <c:pt idx="15">
                  <c:v>FY 35-36</c:v>
                </c:pt>
                <c:pt idx="16">
                  <c:v>FY 36-37</c:v>
                </c:pt>
              </c:strCache>
            </c:strRef>
          </c:cat>
          <c:val>
            <c:numRef>
              <c:f>'Debt Svc'!$D$21:$D$37</c:f>
              <c:numCache>
                <c:formatCode>_("$"* #,##0.00_);_("$"* \(#,##0.00\);_("$"* "-"??_);_(@_)</c:formatCode>
                <c:ptCount val="17"/>
                <c:pt idx="0">
                  <c:v>254513</c:v>
                </c:pt>
                <c:pt idx="1">
                  <c:v>251063</c:v>
                </c:pt>
                <c:pt idx="2">
                  <c:v>251363</c:v>
                </c:pt>
                <c:pt idx="3">
                  <c:v>249825</c:v>
                </c:pt>
                <c:pt idx="4">
                  <c:v>251925</c:v>
                </c:pt>
                <c:pt idx="5">
                  <c:v>253800</c:v>
                </c:pt>
                <c:pt idx="6">
                  <c:v>251700</c:v>
                </c:pt>
                <c:pt idx="7">
                  <c:v>255000</c:v>
                </c:pt>
                <c:pt idx="8">
                  <c:v>250350</c:v>
                </c:pt>
                <c:pt idx="9">
                  <c:v>249300</c:v>
                </c:pt>
                <c:pt idx="10">
                  <c:v>255450</c:v>
                </c:pt>
                <c:pt idx="11">
                  <c:v>253500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C84-493A-9041-E60A0C0C48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39459872"/>
        <c:axId val="439456480"/>
      </c:barChart>
      <c:catAx>
        <c:axId val="439459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9456480"/>
        <c:crosses val="autoZero"/>
        <c:auto val="1"/>
        <c:lblAlgn val="ctr"/>
        <c:lblOffset val="100"/>
        <c:noMultiLvlLbl val="1"/>
      </c:catAx>
      <c:valAx>
        <c:axId val="439456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9459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'Debt Svc'!$F$10</c:f>
              <c:strCache>
                <c:ptCount val="1"/>
                <c:pt idx="0">
                  <c:v>FY 2021-2022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804-49FA-B38D-CD087BACE304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804-49FA-B38D-CD087BACE304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804-49FA-B38D-CD087BACE304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pattFill prst="pct75">
                    <a:fgClr>
                      <a:schemeClr val="dk1">
                        <a:lumMod val="75000"/>
                        <a:lumOff val="25000"/>
                      </a:schemeClr>
                    </a:fgClr>
                    <a:bgClr>
                      <a:schemeClr val="dk1">
                        <a:lumMod val="65000"/>
                        <a:lumOff val="35000"/>
                      </a:schemeClr>
                    </a:bgClr>
                  </a:pattFill>
                  <a:ln>
                    <a:noFill/>
                  </a:ln>
                </c15:spPr>
                <c15:layout/>
              </c:ext>
            </c:extLst>
          </c:dLbls>
          <c:cat>
            <c:strRef>
              <c:f>'Debt Svc'!$A$11:$A$13</c:f>
              <c:strCache>
                <c:ptCount val="3"/>
                <c:pt idx="0">
                  <c:v>Wtr &amp; Sewer</c:v>
                </c:pt>
                <c:pt idx="1">
                  <c:v>Sales Tax</c:v>
                </c:pt>
                <c:pt idx="2">
                  <c:v>I&amp;S Tax</c:v>
                </c:pt>
              </c:strCache>
            </c:strRef>
          </c:cat>
          <c:val>
            <c:numRef>
              <c:f>'Debt Svc'!$F$11:$F$13</c:f>
              <c:numCache>
                <c:formatCode>_("$"* #,##0.00_);_("$"* \(#,##0.00\);_("$"* "-"??_);_(@_)</c:formatCode>
                <c:ptCount val="3"/>
                <c:pt idx="0">
                  <c:v>905417</c:v>
                </c:pt>
                <c:pt idx="1">
                  <c:v>272038</c:v>
                </c:pt>
                <c:pt idx="2">
                  <c:v>251063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804-49FA-B38D-CD087BACE3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General Fund Total Revenue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Revenue!$C$2</c:f>
              <c:strCache>
                <c:ptCount val="1"/>
                <c:pt idx="0">
                  <c:v>YTD Actual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13A-4859-B99D-7CCA600D9D9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13A-4859-B99D-7CCA600D9D9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13A-4859-B99D-7CCA600D9D9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13A-4859-B99D-7CCA600D9D9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D13A-4859-B99D-7CCA600D9D9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D13A-4859-B99D-7CCA600D9D9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D13A-4859-B99D-7CCA600D9D90}"/>
              </c:ext>
            </c:extLst>
          </c:dPt>
          <c:dLbls>
            <c:dLbl>
              <c:idx val="0"/>
              <c:layout>
                <c:manualLayout>
                  <c:x val="-4.5159457332669101E-2"/>
                  <c:y val="-9.5351597126738536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13A-4859-B99D-7CCA600D9D90}"/>
                </c:ext>
              </c:extLst>
            </c:dLbl>
            <c:dLbl>
              <c:idx val="1"/>
              <c:layout>
                <c:manualLayout>
                  <c:x val="0.16257404639760875"/>
                  <c:y val="-3.17838657089128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13A-4859-B99D-7CCA600D9D90}"/>
                </c:ext>
              </c:extLst>
            </c:dLbl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pattFill prst="pct75">
                    <a:fgClr>
                      <a:schemeClr val="dk1">
                        <a:lumMod val="75000"/>
                        <a:lumOff val="25000"/>
                      </a:schemeClr>
                    </a:fgClr>
                    <a:bgClr>
                      <a:schemeClr val="dk1">
                        <a:lumMod val="65000"/>
                        <a:lumOff val="35000"/>
                      </a:schemeClr>
                    </a:bgClr>
                  </a:pattFill>
                  <a:ln>
                    <a:noFill/>
                  </a:ln>
                </c15:spPr>
                <c15:layout/>
              </c:ext>
            </c:extLst>
          </c:dLbls>
          <c:cat>
            <c:strRef>
              <c:f>Revenue!$A$3:$A$9</c:f>
              <c:strCache>
                <c:ptCount val="7"/>
                <c:pt idx="0">
                  <c:v>Fines</c:v>
                </c:pt>
                <c:pt idx="1">
                  <c:v>Interest Income</c:v>
                </c:pt>
                <c:pt idx="2">
                  <c:v>Other Income</c:v>
                </c:pt>
                <c:pt idx="3">
                  <c:v>Property Taxes</c:v>
                </c:pt>
                <c:pt idx="4">
                  <c:v>Utility Municipal Fees</c:v>
                </c:pt>
                <c:pt idx="5">
                  <c:v>Refuse Collection</c:v>
                </c:pt>
                <c:pt idx="6">
                  <c:v>Sales Tax</c:v>
                </c:pt>
              </c:strCache>
            </c:strRef>
          </c:cat>
          <c:val>
            <c:numRef>
              <c:f>Revenue!$C$3:$C$9</c:f>
              <c:numCache>
                <c:formatCode>_("$"* #,##0.00_);_("$"* \(#,##0.00\);_("$"* "-"??_);_(@_)</c:formatCode>
                <c:ptCount val="7"/>
                <c:pt idx="0">
                  <c:v>137294.17000000001</c:v>
                </c:pt>
                <c:pt idx="1">
                  <c:v>7487.7</c:v>
                </c:pt>
                <c:pt idx="2">
                  <c:v>393072.09000000032</c:v>
                </c:pt>
                <c:pt idx="3">
                  <c:v>1244610.5600000001</c:v>
                </c:pt>
                <c:pt idx="4">
                  <c:v>120790.7</c:v>
                </c:pt>
                <c:pt idx="5">
                  <c:v>386168.06</c:v>
                </c:pt>
                <c:pt idx="6">
                  <c:v>927627.96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D13A-4859-B99D-7CCA600D9D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Property Tax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March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'Property Taxes'!$I$166:$N$166</c:f>
              <c:strCache>
                <c:ptCount val="5"/>
                <c:pt idx="0">
                  <c:v>FY 2018</c:v>
                </c:pt>
                <c:pt idx="1">
                  <c:v>FY 2019</c:v>
                </c:pt>
                <c:pt idx="2">
                  <c:v>FY 2020</c:v>
                </c:pt>
                <c:pt idx="3">
                  <c:v>FY 2021</c:v>
                </c:pt>
                <c:pt idx="4">
                  <c:v>FY 2022</c:v>
                </c:pt>
              </c:strCache>
            </c:strRef>
          </c:cat>
          <c:val>
            <c:numRef>
              <c:f>'Property Taxes'!$I$170:$N$170</c:f>
              <c:numCache>
                <c:formatCode>_("$"* #,##0.00_);_("$"* \(#,##0.00\);_("$"* "-"??_);_(@_)</c:formatCode>
                <c:ptCount val="5"/>
                <c:pt idx="0">
                  <c:v>63744.869999999995</c:v>
                </c:pt>
                <c:pt idx="1">
                  <c:v>27593.73</c:v>
                </c:pt>
                <c:pt idx="2">
                  <c:v>22782.409999999996</c:v>
                </c:pt>
                <c:pt idx="3">
                  <c:v>48600.399999999994</c:v>
                </c:pt>
                <c:pt idx="4">
                  <c:v>31764.29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E4-46FE-B67F-FCC66BE503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5494792"/>
        <c:axId val="465495576"/>
      </c:barChart>
      <c:catAx>
        <c:axId val="465494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5495576"/>
        <c:crosses val="autoZero"/>
        <c:auto val="1"/>
        <c:lblAlgn val="ctr"/>
        <c:lblOffset val="100"/>
        <c:noMultiLvlLbl val="0"/>
      </c:catAx>
      <c:valAx>
        <c:axId val="465495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5494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400" b="0" i="0" u="none" strike="noStrike" baseline="0">
                <a:solidFill>
                  <a:srgbClr val="333333"/>
                </a:solidFill>
                <a:latin typeface="Calibri"/>
                <a:cs typeface="Calibri"/>
              </a:rPr>
              <a:t>CITY OF MINEOLA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400" b="0" i="0" u="none" strike="noStrike" baseline="0">
                <a:solidFill>
                  <a:srgbClr val="333333"/>
                </a:solidFill>
                <a:latin typeface="Calibri"/>
                <a:cs typeface="Calibri"/>
              </a:rPr>
              <a:t>Monthly Sales Tax Trend Analysis 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worksheet1!$A$33</c:f>
              <c:strCache>
                <c:ptCount val="1"/>
                <c:pt idx="0">
                  <c:v>FY 2017-2018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worksheet1!$B$1:$M$1</c:f>
              <c:strCache>
                <c:ptCount val="12"/>
                <c:pt idx="0">
                  <c:v>October</c:v>
                </c:pt>
                <c:pt idx="1">
                  <c:v>November</c:v>
                </c:pt>
                <c:pt idx="2">
                  <c:v>December</c:v>
                </c:pt>
                <c:pt idx="3">
                  <c:v>January</c:v>
                </c:pt>
                <c:pt idx="4">
                  <c:v>February</c:v>
                </c:pt>
                <c:pt idx="5">
                  <c:v>March</c:v>
                </c:pt>
                <c:pt idx="6">
                  <c:v>April</c:v>
                </c:pt>
                <c:pt idx="7">
                  <c:v>May</c:v>
                </c:pt>
                <c:pt idx="8">
                  <c:v>June</c:v>
                </c:pt>
                <c:pt idx="9">
                  <c:v>July</c:v>
                </c:pt>
                <c:pt idx="10">
                  <c:v>August</c:v>
                </c:pt>
                <c:pt idx="11">
                  <c:v>September</c:v>
                </c:pt>
              </c:strCache>
            </c:strRef>
          </c:cat>
          <c:val>
            <c:numRef>
              <c:f>worksheet1!$B$33:$M$33</c:f>
              <c:numCache>
                <c:formatCode>#,##0.00</c:formatCode>
                <c:ptCount val="12"/>
                <c:pt idx="0">
                  <c:v>156026</c:v>
                </c:pt>
                <c:pt idx="1">
                  <c:v>172249.09</c:v>
                </c:pt>
                <c:pt idx="2">
                  <c:v>149634.35999999999</c:v>
                </c:pt>
                <c:pt idx="3">
                  <c:v>170559.35</c:v>
                </c:pt>
                <c:pt idx="4">
                  <c:v>210200.21</c:v>
                </c:pt>
                <c:pt idx="5">
                  <c:v>140490.57</c:v>
                </c:pt>
                <c:pt idx="6">
                  <c:v>147103.23000000001</c:v>
                </c:pt>
                <c:pt idx="7">
                  <c:v>196263.8</c:v>
                </c:pt>
                <c:pt idx="8">
                  <c:v>158799.96</c:v>
                </c:pt>
                <c:pt idx="9">
                  <c:v>177063.01</c:v>
                </c:pt>
                <c:pt idx="10">
                  <c:v>194564.42</c:v>
                </c:pt>
                <c:pt idx="11">
                  <c:v>152643.76999999999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20-4467-B5CC-96D158E5B7E2}"/>
            </c:ext>
          </c:extLst>
        </c:ser>
        <c:ser>
          <c:idx val="1"/>
          <c:order val="1"/>
          <c:tx>
            <c:strRef>
              <c:f>worksheet1!$A$34</c:f>
              <c:strCache>
                <c:ptCount val="1"/>
                <c:pt idx="0">
                  <c:v>FY 2018-2019</c:v>
                </c:pt>
              </c:strCache>
            </c:strRef>
          </c:tx>
          <c:spPr>
            <a:solidFill>
              <a:srgbClr val="FFC000"/>
            </a:solidFill>
            <a:ln w="25400">
              <a:noFill/>
            </a:ln>
          </c:spPr>
          <c:invertIfNegative val="0"/>
          <c:cat>
            <c:strRef>
              <c:f>worksheet1!$B$1:$M$1</c:f>
              <c:strCache>
                <c:ptCount val="12"/>
                <c:pt idx="0">
                  <c:v>October</c:v>
                </c:pt>
                <c:pt idx="1">
                  <c:v>November</c:v>
                </c:pt>
                <c:pt idx="2">
                  <c:v>December</c:v>
                </c:pt>
                <c:pt idx="3">
                  <c:v>January</c:v>
                </c:pt>
                <c:pt idx="4">
                  <c:v>February</c:v>
                </c:pt>
                <c:pt idx="5">
                  <c:v>March</c:v>
                </c:pt>
                <c:pt idx="6">
                  <c:v>April</c:v>
                </c:pt>
                <c:pt idx="7">
                  <c:v>May</c:v>
                </c:pt>
                <c:pt idx="8">
                  <c:v>June</c:v>
                </c:pt>
                <c:pt idx="9">
                  <c:v>July</c:v>
                </c:pt>
                <c:pt idx="10">
                  <c:v>August</c:v>
                </c:pt>
                <c:pt idx="11">
                  <c:v>September</c:v>
                </c:pt>
              </c:strCache>
            </c:strRef>
          </c:cat>
          <c:val>
            <c:numRef>
              <c:f>worksheet1!$B$34:$M$34</c:f>
              <c:numCache>
                <c:formatCode>#,##0.00</c:formatCode>
                <c:ptCount val="12"/>
                <c:pt idx="0">
                  <c:v>168748.37</c:v>
                </c:pt>
                <c:pt idx="1">
                  <c:v>182672.23</c:v>
                </c:pt>
                <c:pt idx="2">
                  <c:v>177221.17</c:v>
                </c:pt>
                <c:pt idx="3">
                  <c:v>168709.01</c:v>
                </c:pt>
                <c:pt idx="4">
                  <c:v>208515.46</c:v>
                </c:pt>
                <c:pt idx="5">
                  <c:v>160254.95000000001</c:v>
                </c:pt>
                <c:pt idx="6">
                  <c:v>168642.39</c:v>
                </c:pt>
                <c:pt idx="7">
                  <c:v>211521.57</c:v>
                </c:pt>
                <c:pt idx="8">
                  <c:v>173463.54</c:v>
                </c:pt>
                <c:pt idx="9">
                  <c:v>174283.77</c:v>
                </c:pt>
                <c:pt idx="10">
                  <c:v>179334.57</c:v>
                </c:pt>
                <c:pt idx="11">
                  <c:v>193250.71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F20-4467-B5CC-96D158E5B7E2}"/>
            </c:ext>
          </c:extLst>
        </c:ser>
        <c:ser>
          <c:idx val="2"/>
          <c:order val="2"/>
          <c:tx>
            <c:strRef>
              <c:f>worksheet1!$A$35</c:f>
              <c:strCache>
                <c:ptCount val="1"/>
                <c:pt idx="0">
                  <c:v>FY 2019-2020</c:v>
                </c:pt>
              </c:strCache>
            </c:strRef>
          </c:tx>
          <c:spPr>
            <a:solidFill>
              <a:srgbClr val="9BBB59"/>
            </a:solidFill>
            <a:ln w="25400">
              <a:noFill/>
            </a:ln>
          </c:spPr>
          <c:invertIfNegative val="0"/>
          <c:cat>
            <c:strRef>
              <c:f>worksheet1!$B$1:$M$1</c:f>
              <c:strCache>
                <c:ptCount val="12"/>
                <c:pt idx="0">
                  <c:v>October</c:v>
                </c:pt>
                <c:pt idx="1">
                  <c:v>November</c:v>
                </c:pt>
                <c:pt idx="2">
                  <c:v>December</c:v>
                </c:pt>
                <c:pt idx="3">
                  <c:v>January</c:v>
                </c:pt>
                <c:pt idx="4">
                  <c:v>February</c:v>
                </c:pt>
                <c:pt idx="5">
                  <c:v>March</c:v>
                </c:pt>
                <c:pt idx="6">
                  <c:v>April</c:v>
                </c:pt>
                <c:pt idx="7">
                  <c:v>May</c:v>
                </c:pt>
                <c:pt idx="8">
                  <c:v>June</c:v>
                </c:pt>
                <c:pt idx="9">
                  <c:v>July</c:v>
                </c:pt>
                <c:pt idx="10">
                  <c:v>August</c:v>
                </c:pt>
                <c:pt idx="11">
                  <c:v>September</c:v>
                </c:pt>
              </c:strCache>
            </c:strRef>
          </c:cat>
          <c:val>
            <c:numRef>
              <c:f>worksheet1!$B$35:$M$35</c:f>
              <c:numCache>
                <c:formatCode>#,##0.00</c:formatCode>
                <c:ptCount val="12"/>
                <c:pt idx="0">
                  <c:v>177613.04</c:v>
                </c:pt>
                <c:pt idx="1">
                  <c:v>217306.22</c:v>
                </c:pt>
                <c:pt idx="2">
                  <c:v>185303.61</c:v>
                </c:pt>
                <c:pt idx="3">
                  <c:v>199920.62</c:v>
                </c:pt>
                <c:pt idx="4">
                  <c:v>237363.96</c:v>
                </c:pt>
                <c:pt idx="5">
                  <c:v>173151.6</c:v>
                </c:pt>
                <c:pt idx="6">
                  <c:v>166231.34</c:v>
                </c:pt>
                <c:pt idx="7">
                  <c:v>203954.52</c:v>
                </c:pt>
                <c:pt idx="8">
                  <c:v>190197.77</c:v>
                </c:pt>
                <c:pt idx="9">
                  <c:v>202276.32</c:v>
                </c:pt>
                <c:pt idx="10">
                  <c:v>226751.2</c:v>
                </c:pt>
                <c:pt idx="11">
                  <c:v>191840.43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F20-4467-B5CC-96D158E5B7E2}"/>
            </c:ext>
          </c:extLst>
        </c:ser>
        <c:ser>
          <c:idx val="3"/>
          <c:order val="3"/>
          <c:tx>
            <c:strRef>
              <c:f>worksheet1!$A$36</c:f>
              <c:strCache>
                <c:ptCount val="1"/>
                <c:pt idx="0">
                  <c:v>FY 2020-2021</c:v>
                </c:pt>
              </c:strCache>
            </c:strRef>
          </c:tx>
          <c:spPr>
            <a:solidFill>
              <a:srgbClr val="8064A2"/>
            </a:solidFill>
            <a:ln w="25400">
              <a:noFill/>
            </a:ln>
          </c:spPr>
          <c:invertIfNegative val="0"/>
          <c:cat>
            <c:strRef>
              <c:f>worksheet1!$B$1:$M$1</c:f>
              <c:strCache>
                <c:ptCount val="12"/>
                <c:pt idx="0">
                  <c:v>October</c:v>
                </c:pt>
                <c:pt idx="1">
                  <c:v>November</c:v>
                </c:pt>
                <c:pt idx="2">
                  <c:v>December</c:v>
                </c:pt>
                <c:pt idx="3">
                  <c:v>January</c:v>
                </c:pt>
                <c:pt idx="4">
                  <c:v>February</c:v>
                </c:pt>
                <c:pt idx="5">
                  <c:v>March</c:v>
                </c:pt>
                <c:pt idx="6">
                  <c:v>April</c:v>
                </c:pt>
                <c:pt idx="7">
                  <c:v>May</c:v>
                </c:pt>
                <c:pt idx="8">
                  <c:v>June</c:v>
                </c:pt>
                <c:pt idx="9">
                  <c:v>July</c:v>
                </c:pt>
                <c:pt idx="10">
                  <c:v>August</c:v>
                </c:pt>
                <c:pt idx="11">
                  <c:v>September</c:v>
                </c:pt>
              </c:strCache>
            </c:strRef>
          </c:cat>
          <c:val>
            <c:numRef>
              <c:f>worksheet1!$B$36:$M$36</c:f>
              <c:numCache>
                <c:formatCode>#,##0.00</c:formatCode>
                <c:ptCount val="12"/>
                <c:pt idx="0">
                  <c:v>184554.77</c:v>
                </c:pt>
                <c:pt idx="1">
                  <c:v>212462</c:v>
                </c:pt>
                <c:pt idx="2">
                  <c:v>189308.68</c:v>
                </c:pt>
                <c:pt idx="3">
                  <c:v>187386.1</c:v>
                </c:pt>
                <c:pt idx="4">
                  <c:v>238656.37</c:v>
                </c:pt>
                <c:pt idx="5">
                  <c:v>210099.11</c:v>
                </c:pt>
                <c:pt idx="6">
                  <c:v>151356.91</c:v>
                </c:pt>
                <c:pt idx="7">
                  <c:v>263787.81</c:v>
                </c:pt>
                <c:pt idx="8">
                  <c:v>229169.18</c:v>
                </c:pt>
                <c:pt idx="9">
                  <c:v>180348.55</c:v>
                </c:pt>
                <c:pt idx="10">
                  <c:v>255314.89</c:v>
                </c:pt>
                <c:pt idx="11">
                  <c:v>225885.76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F20-4467-B5CC-96D158E5B7E2}"/>
            </c:ext>
          </c:extLst>
        </c:ser>
        <c:ser>
          <c:idx val="4"/>
          <c:order val="4"/>
          <c:tx>
            <c:strRef>
              <c:f>worksheet1!$A$37</c:f>
              <c:strCache>
                <c:ptCount val="1"/>
                <c:pt idx="0">
                  <c:v>FY 2021-2022</c:v>
                </c:pt>
              </c:strCache>
            </c:strRef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strRef>
              <c:f>worksheet1!$B$1:$M$1</c:f>
              <c:strCache>
                <c:ptCount val="12"/>
                <c:pt idx="0">
                  <c:v>October</c:v>
                </c:pt>
                <c:pt idx="1">
                  <c:v>November</c:v>
                </c:pt>
                <c:pt idx="2">
                  <c:v>December</c:v>
                </c:pt>
                <c:pt idx="3">
                  <c:v>January</c:v>
                </c:pt>
                <c:pt idx="4">
                  <c:v>February</c:v>
                </c:pt>
                <c:pt idx="5">
                  <c:v>March</c:v>
                </c:pt>
                <c:pt idx="6">
                  <c:v>April</c:v>
                </c:pt>
                <c:pt idx="7">
                  <c:v>May</c:v>
                </c:pt>
                <c:pt idx="8">
                  <c:v>June</c:v>
                </c:pt>
                <c:pt idx="9">
                  <c:v>July</c:v>
                </c:pt>
                <c:pt idx="10">
                  <c:v>August</c:v>
                </c:pt>
                <c:pt idx="11">
                  <c:v>September</c:v>
                </c:pt>
              </c:strCache>
            </c:strRef>
          </c:cat>
          <c:val>
            <c:numRef>
              <c:f>worksheet1!$B$37:$M$37</c:f>
              <c:numCache>
                <c:formatCode>#,##0.00</c:formatCode>
                <c:ptCount val="12"/>
                <c:pt idx="0">
                  <c:v>206696.55</c:v>
                </c:pt>
                <c:pt idx="1">
                  <c:v>245289.38</c:v>
                </c:pt>
                <c:pt idx="2">
                  <c:v>220531.18</c:v>
                </c:pt>
                <c:pt idx="3">
                  <c:v>229759.89</c:v>
                </c:pt>
                <c:pt idx="4">
                  <c:v>277525.64</c:v>
                </c:pt>
                <c:pt idx="5">
                  <c:v>211639.3</c:v>
                </c:pt>
                <c:pt idx="6">
                  <c:v>199915.21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F20-4467-B5CC-96D158E5B7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11135832"/>
        <c:axId val="1"/>
      </c:barChart>
      <c:catAx>
        <c:axId val="611135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61113583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General Fund</a:t>
            </a:r>
          </a:p>
          <a:p>
            <a:pPr>
              <a:defRPr/>
            </a:pPr>
            <a:r>
              <a:rPr lang="en-US"/>
              <a:t>Expense Actual to Budget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Expense!$B$2</c:f>
              <c:strCache>
                <c:ptCount val="1"/>
                <c:pt idx="0">
                  <c:v>YTD Prior Year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Expense!$A$3:$A$9</c:f>
              <c:strCache>
                <c:ptCount val="7"/>
                <c:pt idx="0">
                  <c:v>Police</c:v>
                </c:pt>
                <c:pt idx="1">
                  <c:v>Fire</c:v>
                </c:pt>
                <c:pt idx="2">
                  <c:v>Street</c:v>
                </c:pt>
                <c:pt idx="3">
                  <c:v>Admin</c:v>
                </c:pt>
                <c:pt idx="4">
                  <c:v>Comm Dev</c:v>
                </c:pt>
                <c:pt idx="5">
                  <c:v>Municipal Court</c:v>
                </c:pt>
                <c:pt idx="6">
                  <c:v>Transfers </c:v>
                </c:pt>
              </c:strCache>
            </c:strRef>
          </c:cat>
          <c:val>
            <c:numRef>
              <c:f>Expense!$B$3:$B$9</c:f>
              <c:numCache>
                <c:formatCode>_("$"* #,##0.00_);_("$"* \(#,##0.00\);_("$"* "-"??_);_(@_)</c:formatCode>
                <c:ptCount val="7"/>
                <c:pt idx="0">
                  <c:v>894659.11</c:v>
                </c:pt>
                <c:pt idx="1">
                  <c:v>245340.3</c:v>
                </c:pt>
                <c:pt idx="2">
                  <c:v>501451.21</c:v>
                </c:pt>
                <c:pt idx="3">
                  <c:v>440304.83</c:v>
                </c:pt>
                <c:pt idx="4">
                  <c:v>97613.51</c:v>
                </c:pt>
                <c:pt idx="5">
                  <c:v>54020.45</c:v>
                </c:pt>
                <c:pt idx="6">
                  <c:v>15003.08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CF-4ED8-A86F-5CC3F7523967}"/>
            </c:ext>
          </c:extLst>
        </c:ser>
        <c:ser>
          <c:idx val="1"/>
          <c:order val="1"/>
          <c:tx>
            <c:strRef>
              <c:f>Expense!$C$2</c:f>
              <c:strCache>
                <c:ptCount val="1"/>
                <c:pt idx="0">
                  <c:v>YTD Actual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Expense!$A$3:$A$9</c:f>
              <c:strCache>
                <c:ptCount val="7"/>
                <c:pt idx="0">
                  <c:v>Police</c:v>
                </c:pt>
                <c:pt idx="1">
                  <c:v>Fire</c:v>
                </c:pt>
                <c:pt idx="2">
                  <c:v>Street</c:v>
                </c:pt>
                <c:pt idx="3">
                  <c:v>Admin</c:v>
                </c:pt>
                <c:pt idx="4">
                  <c:v>Comm Dev</c:v>
                </c:pt>
                <c:pt idx="5">
                  <c:v>Municipal Court</c:v>
                </c:pt>
                <c:pt idx="6">
                  <c:v>Transfers </c:v>
                </c:pt>
              </c:strCache>
            </c:strRef>
          </c:cat>
          <c:val>
            <c:numRef>
              <c:f>Expense!$C$3:$C$9</c:f>
              <c:numCache>
                <c:formatCode>_("$"* #,##0.00_);_("$"* \(#,##0.00\);_("$"* "-"??_);_(@_)</c:formatCode>
                <c:ptCount val="7"/>
                <c:pt idx="0">
                  <c:v>881400.69</c:v>
                </c:pt>
                <c:pt idx="1">
                  <c:v>255525.86</c:v>
                </c:pt>
                <c:pt idx="2">
                  <c:v>573924.41</c:v>
                </c:pt>
                <c:pt idx="3">
                  <c:v>303614.34000000003</c:v>
                </c:pt>
                <c:pt idx="4">
                  <c:v>99050.8</c:v>
                </c:pt>
                <c:pt idx="5">
                  <c:v>77221.070000000007</c:v>
                </c:pt>
                <c:pt idx="6">
                  <c:v>55128.83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CF-4ED8-A86F-5CC3F7523967}"/>
            </c:ext>
          </c:extLst>
        </c:ser>
        <c:ser>
          <c:idx val="2"/>
          <c:order val="2"/>
          <c:tx>
            <c:strRef>
              <c:f>Expense!$D$2</c:f>
              <c:strCache>
                <c:ptCount val="1"/>
                <c:pt idx="0">
                  <c:v>YTD Budget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Expense!$A$3:$A$9</c:f>
              <c:strCache>
                <c:ptCount val="7"/>
                <c:pt idx="0">
                  <c:v>Police</c:v>
                </c:pt>
                <c:pt idx="1">
                  <c:v>Fire</c:v>
                </c:pt>
                <c:pt idx="2">
                  <c:v>Street</c:v>
                </c:pt>
                <c:pt idx="3">
                  <c:v>Admin</c:v>
                </c:pt>
                <c:pt idx="4">
                  <c:v>Comm Dev</c:v>
                </c:pt>
                <c:pt idx="5">
                  <c:v>Municipal Court</c:v>
                </c:pt>
                <c:pt idx="6">
                  <c:v>Transfers </c:v>
                </c:pt>
              </c:strCache>
            </c:strRef>
          </c:cat>
          <c:val>
            <c:numRef>
              <c:f>Expense!$D$3:$D$9</c:f>
              <c:numCache>
                <c:formatCode>_("$"* #,##0.00_);_("$"* \(#,##0.00\);_("$"* "-"??_);_(@_)</c:formatCode>
                <c:ptCount val="7"/>
                <c:pt idx="0">
                  <c:v>844434.17999999993</c:v>
                </c:pt>
                <c:pt idx="1">
                  <c:v>418394.26</c:v>
                </c:pt>
                <c:pt idx="2">
                  <c:v>622159.72</c:v>
                </c:pt>
                <c:pt idx="3">
                  <c:v>323769.78999999998</c:v>
                </c:pt>
                <c:pt idx="4">
                  <c:v>88133</c:v>
                </c:pt>
                <c:pt idx="5">
                  <c:v>84005</c:v>
                </c:pt>
                <c:pt idx="6">
                  <c:v>54113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1CF-4ED8-A86F-5CC3F75239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39460296"/>
        <c:axId val="439460720"/>
      </c:barChart>
      <c:catAx>
        <c:axId val="439460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9460720"/>
        <c:crosses val="autoZero"/>
        <c:auto val="1"/>
        <c:lblAlgn val="ctr"/>
        <c:lblOffset val="100"/>
        <c:noMultiLvlLbl val="0"/>
      </c:catAx>
      <c:valAx>
        <c:axId val="439460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9460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General Fund Expenditures</a:t>
            </a:r>
          </a:p>
          <a:p>
            <a:pPr>
              <a:defRPr/>
            </a:pPr>
            <a:r>
              <a:rPr lang="en-US"/>
              <a:t>Per Department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Expense!$C$2</c:f>
              <c:strCache>
                <c:ptCount val="1"/>
                <c:pt idx="0">
                  <c:v>YTD Actual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931-4A27-BDF2-1E3063A7D00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931-4A27-BDF2-1E3063A7D00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931-4A27-BDF2-1E3063A7D00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6931-4A27-BDF2-1E3063A7D00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6931-4A27-BDF2-1E3063A7D00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6931-4A27-BDF2-1E3063A7D00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6931-4A27-BDF2-1E3063A7D009}"/>
              </c:ext>
            </c:extLst>
          </c:dPt>
          <c:dLbls>
            <c:dLbl>
              <c:idx val="5"/>
              <c:layout>
                <c:manualLayout>
                  <c:x val="-3.9466047591410328E-2"/>
                  <c:y val="-3.634003893575601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6931-4A27-BDF2-1E3063A7D009}"/>
                </c:ext>
              </c:extLst>
            </c:dLbl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pattFill prst="pct75">
                    <a:fgClr>
                      <a:schemeClr val="dk1">
                        <a:lumMod val="75000"/>
                        <a:lumOff val="25000"/>
                      </a:schemeClr>
                    </a:fgClr>
                    <a:bgClr>
                      <a:schemeClr val="dk1">
                        <a:lumMod val="65000"/>
                        <a:lumOff val="35000"/>
                      </a:schemeClr>
                    </a:bgClr>
                  </a:pattFill>
                  <a:ln>
                    <a:noFill/>
                  </a:ln>
                </c15:spPr>
                <c15:layout/>
              </c:ext>
            </c:extLst>
          </c:dLbls>
          <c:cat>
            <c:strRef>
              <c:f>Expense!$A$3:$A$9</c:f>
              <c:strCache>
                <c:ptCount val="7"/>
                <c:pt idx="0">
                  <c:v>Police</c:v>
                </c:pt>
                <c:pt idx="1">
                  <c:v>Fire</c:v>
                </c:pt>
                <c:pt idx="2">
                  <c:v>Street</c:v>
                </c:pt>
                <c:pt idx="3">
                  <c:v>Admin</c:v>
                </c:pt>
                <c:pt idx="4">
                  <c:v>Comm Dev</c:v>
                </c:pt>
                <c:pt idx="5">
                  <c:v>Municipal Court</c:v>
                </c:pt>
                <c:pt idx="6">
                  <c:v>Transfers </c:v>
                </c:pt>
              </c:strCache>
            </c:strRef>
          </c:cat>
          <c:val>
            <c:numRef>
              <c:f>Expense!$C$3:$C$9</c:f>
              <c:numCache>
                <c:formatCode>_("$"* #,##0.00_);_("$"* \(#,##0.00\);_("$"* "-"??_);_(@_)</c:formatCode>
                <c:ptCount val="7"/>
                <c:pt idx="0">
                  <c:v>881400.69</c:v>
                </c:pt>
                <c:pt idx="1">
                  <c:v>255525.86</c:v>
                </c:pt>
                <c:pt idx="2">
                  <c:v>573924.41</c:v>
                </c:pt>
                <c:pt idx="3">
                  <c:v>303614.34000000003</c:v>
                </c:pt>
                <c:pt idx="4">
                  <c:v>99050.8</c:v>
                </c:pt>
                <c:pt idx="5">
                  <c:v>77221.070000000007</c:v>
                </c:pt>
                <c:pt idx="6">
                  <c:v>55128.83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6931-4A27-BDF2-1E3063A7D0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General Fund Revenue &amp; Expense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'R&amp;E Graph'!$A$3</c:f>
              <c:strCache>
                <c:ptCount val="1"/>
                <c:pt idx="0">
                  <c:v>Revenue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cat>
            <c:strRef>
              <c:f>'R&amp;E Graph'!$X$2:$AI$2</c:f>
              <c:strCache>
                <c:ptCount val="12"/>
                <c:pt idx="0">
                  <c:v>Q3 FY 19</c:v>
                </c:pt>
                <c:pt idx="1">
                  <c:v>Q4 FY 19</c:v>
                </c:pt>
                <c:pt idx="2">
                  <c:v>Q1 FY 20</c:v>
                </c:pt>
                <c:pt idx="3">
                  <c:v>Q2 FY 20</c:v>
                </c:pt>
                <c:pt idx="4">
                  <c:v>Q3 FY 20</c:v>
                </c:pt>
                <c:pt idx="5">
                  <c:v>Q4 FY 20</c:v>
                </c:pt>
                <c:pt idx="6">
                  <c:v>Q1 FY 21</c:v>
                </c:pt>
                <c:pt idx="7">
                  <c:v>Q2 FY 21</c:v>
                </c:pt>
                <c:pt idx="8">
                  <c:v>Q3 FY 21</c:v>
                </c:pt>
                <c:pt idx="9">
                  <c:v>Q4 FY 21</c:v>
                </c:pt>
                <c:pt idx="10">
                  <c:v>Q1 FY 22</c:v>
                </c:pt>
                <c:pt idx="11">
                  <c:v>Q2 FY 22</c:v>
                </c:pt>
              </c:strCache>
            </c:strRef>
          </c:cat>
          <c:val>
            <c:numRef>
              <c:f>'R&amp;E Graph'!$X$3:$AI$3</c:f>
              <c:numCache>
                <c:formatCode>_("$"* #,##0.00_);_("$"* \(#,##0.00\);_("$"* "-"??_);_(@_)</c:formatCode>
                <c:ptCount val="12"/>
                <c:pt idx="0">
                  <c:v>1040427.41</c:v>
                </c:pt>
                <c:pt idx="1">
                  <c:v>999057.85000000009</c:v>
                </c:pt>
                <c:pt idx="2">
                  <c:v>1785860.72</c:v>
                </c:pt>
                <c:pt idx="3">
                  <c:v>1799899.77</c:v>
                </c:pt>
                <c:pt idx="4">
                  <c:v>1075135.76</c:v>
                </c:pt>
                <c:pt idx="5">
                  <c:v>1276245.53</c:v>
                </c:pt>
                <c:pt idx="6">
                  <c:v>1528180.45</c:v>
                </c:pt>
                <c:pt idx="7">
                  <c:v>2111825.42</c:v>
                </c:pt>
                <c:pt idx="8">
                  <c:v>1140593.43</c:v>
                </c:pt>
                <c:pt idx="9">
                  <c:v>1236004.46</c:v>
                </c:pt>
                <c:pt idx="10">
                  <c:v>1517311.08</c:v>
                </c:pt>
                <c:pt idx="11">
                  <c:v>1699740.16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D7D-4AFB-B843-380BBD48FFA8}"/>
            </c:ext>
          </c:extLst>
        </c:ser>
        <c:ser>
          <c:idx val="1"/>
          <c:order val="1"/>
          <c:tx>
            <c:strRef>
              <c:f>'R&amp;E Graph'!$A$4</c:f>
              <c:strCache>
                <c:ptCount val="1"/>
                <c:pt idx="0">
                  <c:v>Expense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cat>
            <c:strRef>
              <c:f>'R&amp;E Graph'!$X$2:$AI$2</c:f>
              <c:strCache>
                <c:ptCount val="12"/>
                <c:pt idx="0">
                  <c:v>Q3 FY 19</c:v>
                </c:pt>
                <c:pt idx="1">
                  <c:v>Q4 FY 19</c:v>
                </c:pt>
                <c:pt idx="2">
                  <c:v>Q1 FY 20</c:v>
                </c:pt>
                <c:pt idx="3">
                  <c:v>Q2 FY 20</c:v>
                </c:pt>
                <c:pt idx="4">
                  <c:v>Q3 FY 20</c:v>
                </c:pt>
                <c:pt idx="5">
                  <c:v>Q4 FY 20</c:v>
                </c:pt>
                <c:pt idx="6">
                  <c:v>Q1 FY 21</c:v>
                </c:pt>
                <c:pt idx="7">
                  <c:v>Q2 FY 21</c:v>
                </c:pt>
                <c:pt idx="8">
                  <c:v>Q3 FY 21</c:v>
                </c:pt>
                <c:pt idx="9">
                  <c:v>Q4 FY 21</c:v>
                </c:pt>
                <c:pt idx="10">
                  <c:v>Q1 FY 22</c:v>
                </c:pt>
                <c:pt idx="11">
                  <c:v>Q2 FY 22</c:v>
                </c:pt>
              </c:strCache>
            </c:strRef>
          </c:cat>
          <c:val>
            <c:numRef>
              <c:f>'R&amp;E Graph'!$X$4:$AI$4</c:f>
              <c:numCache>
                <c:formatCode>_("$"* #,##0.00_);_("$"* \(#,##0.00\);_("$"* "-"??_);_(@_)</c:formatCode>
                <c:ptCount val="12"/>
                <c:pt idx="0">
                  <c:v>1159475.3700000001</c:v>
                </c:pt>
                <c:pt idx="1">
                  <c:v>1487606.72</c:v>
                </c:pt>
                <c:pt idx="2">
                  <c:v>1387623.91</c:v>
                </c:pt>
                <c:pt idx="3">
                  <c:v>1236690.82</c:v>
                </c:pt>
                <c:pt idx="4">
                  <c:v>1227491.29</c:v>
                </c:pt>
                <c:pt idx="5">
                  <c:v>1791741.74</c:v>
                </c:pt>
                <c:pt idx="6">
                  <c:v>1484886.4</c:v>
                </c:pt>
                <c:pt idx="7">
                  <c:v>1246374.56</c:v>
                </c:pt>
                <c:pt idx="8">
                  <c:v>1149454.07</c:v>
                </c:pt>
                <c:pt idx="9">
                  <c:v>1790035.87</c:v>
                </c:pt>
                <c:pt idx="10">
                  <c:v>1062904.08</c:v>
                </c:pt>
                <c:pt idx="11">
                  <c:v>1182961.92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D7D-4AFB-B843-380BBD48FF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9468352"/>
        <c:axId val="439461992"/>
      </c:lineChart>
      <c:catAx>
        <c:axId val="4394683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9461992"/>
        <c:crosses val="autoZero"/>
        <c:auto val="1"/>
        <c:lblAlgn val="ctr"/>
        <c:lblOffset val="100"/>
        <c:noMultiLvlLbl val="0"/>
      </c:catAx>
      <c:valAx>
        <c:axId val="439461992"/>
        <c:scaling>
          <c:orientation val="minMax"/>
        </c:scaling>
        <c:delete val="0"/>
        <c:axPos val="l"/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9468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General Fund Operating Balance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'Cash Balance'!$A$5</c:f>
              <c:strCache>
                <c:ptCount val="1"/>
                <c:pt idx="0">
                  <c:v>General Fund (Operating)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'Cash Balance'!$E$4:$I$4</c:f>
              <c:strCache>
                <c:ptCount val="5"/>
                <c:pt idx="0">
                  <c:v>FY 2017-2018</c:v>
                </c:pt>
                <c:pt idx="1">
                  <c:v>FY 2018-2019</c:v>
                </c:pt>
                <c:pt idx="2">
                  <c:v>FY 2019-2020</c:v>
                </c:pt>
                <c:pt idx="3">
                  <c:v>FY 2020-2021</c:v>
                </c:pt>
                <c:pt idx="4">
                  <c:v>FY 2021-2022</c:v>
                </c:pt>
              </c:strCache>
            </c:strRef>
          </c:cat>
          <c:val>
            <c:numRef>
              <c:f>'Cash Balance'!$E$5:$I$5</c:f>
              <c:numCache>
                <c:formatCode>_("$"* #,##0.00_);_("$"* \(#,##0.00\);_("$"* "-"??_);_(@_)</c:formatCode>
                <c:ptCount val="5"/>
                <c:pt idx="0">
                  <c:v>872928.2</c:v>
                </c:pt>
                <c:pt idx="1">
                  <c:v>779261.66</c:v>
                </c:pt>
                <c:pt idx="2">
                  <c:v>925835.46</c:v>
                </c:pt>
                <c:pt idx="3">
                  <c:v>1274641.98</c:v>
                </c:pt>
                <c:pt idx="4">
                  <c:v>1210992.1499999999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F6-44DE-9158-45BD45677ECE}"/>
            </c:ext>
          </c:extLst>
        </c:ser>
        <c:ser>
          <c:idx val="1"/>
          <c:order val="1"/>
          <c:tx>
            <c:strRef>
              <c:f>'Cash Balance'!$A$6</c:f>
              <c:strCache>
                <c:ptCount val="1"/>
                <c:pt idx="0">
                  <c:v>Investment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'Cash Balance'!$E$4:$I$4</c:f>
              <c:strCache>
                <c:ptCount val="5"/>
                <c:pt idx="0">
                  <c:v>FY 2017-2018</c:v>
                </c:pt>
                <c:pt idx="1">
                  <c:v>FY 2018-2019</c:v>
                </c:pt>
                <c:pt idx="2">
                  <c:v>FY 2019-2020</c:v>
                </c:pt>
                <c:pt idx="3">
                  <c:v>FY 2020-2021</c:v>
                </c:pt>
                <c:pt idx="4">
                  <c:v>FY 2021-2022</c:v>
                </c:pt>
              </c:strCache>
            </c:strRef>
          </c:cat>
          <c:val>
            <c:numRef>
              <c:f>'Cash Balance'!$E$6:$I$6</c:f>
              <c:numCache>
                <c:formatCode>_("$"* #,##0.00_);_("$"* \(#,##0.00\);_("$"* "-"??_);_(@_)</c:formatCode>
                <c:ptCount val="5"/>
                <c:pt idx="0">
                  <c:v>424532.23</c:v>
                </c:pt>
                <c:pt idx="1">
                  <c:v>658967.79</c:v>
                </c:pt>
                <c:pt idx="2">
                  <c:v>753312.5</c:v>
                </c:pt>
                <c:pt idx="3">
                  <c:v>590824.98</c:v>
                </c:pt>
                <c:pt idx="4">
                  <c:v>1007065.33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F6-44DE-9158-45BD45677EC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439470048"/>
        <c:axId val="439471320"/>
      </c:barChart>
      <c:catAx>
        <c:axId val="4394700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9471320"/>
        <c:crosses val="autoZero"/>
        <c:auto val="1"/>
        <c:lblAlgn val="ctr"/>
        <c:lblOffset val="100"/>
        <c:noMultiLvlLbl val="0"/>
      </c:catAx>
      <c:valAx>
        <c:axId val="439471320"/>
        <c:scaling>
          <c:orientation val="minMax"/>
        </c:scaling>
        <c:delete val="1"/>
        <c:axPos val="l"/>
        <c:numFmt formatCode="_(&quot;$&quot;* #,##0.00_);_(&quot;$&quot;* \(#,##0.00\);_(&quot;$&quot;* &quot;-&quot;??_);_(@_)" sourceLinked="1"/>
        <c:majorTickMark val="none"/>
        <c:minorTickMark val="none"/>
        <c:tickLblPos val="nextTo"/>
        <c:crossAx val="439470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Water Fund</a:t>
            </a:r>
          </a:p>
          <a:p>
            <a:pPr>
              <a:defRPr/>
            </a:pPr>
            <a:r>
              <a:rPr lang="en-US"/>
              <a:t>Revenue Actual to Budget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Revenue!$B$18</c:f>
              <c:strCache>
                <c:ptCount val="1"/>
                <c:pt idx="0">
                  <c:v>YTD Prior Year</c:v>
                </c:pt>
              </c:strCache>
            </c:strRef>
          </c:tx>
          <c:spPr>
            <a:blipFill>
              <a:blip xmlns:r="http://schemas.openxmlformats.org/officeDocument/2006/relationships" r:embed="rId3">
                <a:duotone>
                  <a:schemeClr val="accent1">
                    <a:shade val="74000"/>
                    <a:satMod val="130000"/>
                    <a:lumMod val="90000"/>
                  </a:schemeClr>
                  <a:schemeClr val="accent1">
                    <a:tint val="94000"/>
                    <a:satMod val="120000"/>
                    <a:lumMod val="104000"/>
                  </a:schemeClr>
                </a:duotone>
              </a:blip>
              <a:tile tx="0" ty="0" sx="100000" sy="100000" flip="none" algn="tl"/>
            </a:blipFill>
            <a:ln>
              <a:noFill/>
            </a:ln>
            <a:effectLst/>
          </c:spPr>
          <c:invertIfNegative val="0"/>
          <c:cat>
            <c:strRef>
              <c:f>Revenue!$A$19:$A$21</c:f>
              <c:strCache>
                <c:ptCount val="3"/>
                <c:pt idx="0">
                  <c:v>Water Sales</c:v>
                </c:pt>
                <c:pt idx="1">
                  <c:v>Sewer Sales</c:v>
                </c:pt>
                <c:pt idx="2">
                  <c:v>Other Income</c:v>
                </c:pt>
              </c:strCache>
            </c:strRef>
          </c:cat>
          <c:val>
            <c:numRef>
              <c:f>Revenue!$B$19:$B$21</c:f>
              <c:numCache>
                <c:formatCode>_("$"* #,##0.00_);_("$"* \(#,##0.00\);_("$"* "-"??_);_(@_)</c:formatCode>
                <c:ptCount val="3"/>
                <c:pt idx="0">
                  <c:v>785340.49</c:v>
                </c:pt>
                <c:pt idx="1">
                  <c:v>435224.48</c:v>
                </c:pt>
                <c:pt idx="2">
                  <c:v>48789.260000000009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0B-4BBC-A2AD-A0C055636E5E}"/>
            </c:ext>
          </c:extLst>
        </c:ser>
        <c:ser>
          <c:idx val="1"/>
          <c:order val="1"/>
          <c:tx>
            <c:strRef>
              <c:f>Revenue!$C$18</c:f>
              <c:strCache>
                <c:ptCount val="1"/>
                <c:pt idx="0">
                  <c:v>YTD Actual</c:v>
                </c:pt>
              </c:strCache>
            </c:strRef>
          </c:tx>
          <c:spPr>
            <a:blipFill>
              <a:blip xmlns:r="http://schemas.openxmlformats.org/officeDocument/2006/relationships" r:embed="rId3">
                <a:duotone>
                  <a:schemeClr val="accent3">
                    <a:shade val="74000"/>
                    <a:satMod val="130000"/>
                    <a:lumMod val="90000"/>
                  </a:schemeClr>
                  <a:schemeClr val="accent3">
                    <a:tint val="94000"/>
                    <a:satMod val="120000"/>
                    <a:lumMod val="104000"/>
                  </a:schemeClr>
                </a:duotone>
              </a:blip>
              <a:tile tx="0" ty="0" sx="100000" sy="100000" flip="none" algn="tl"/>
            </a:blipFill>
            <a:ln>
              <a:noFill/>
            </a:ln>
            <a:effectLst/>
          </c:spPr>
          <c:invertIfNegative val="0"/>
          <c:cat>
            <c:strRef>
              <c:f>Revenue!$A$19:$A$21</c:f>
              <c:strCache>
                <c:ptCount val="3"/>
                <c:pt idx="0">
                  <c:v>Water Sales</c:v>
                </c:pt>
                <c:pt idx="1">
                  <c:v>Sewer Sales</c:v>
                </c:pt>
                <c:pt idx="2">
                  <c:v>Other Income</c:v>
                </c:pt>
              </c:strCache>
            </c:strRef>
          </c:cat>
          <c:val>
            <c:numRef>
              <c:f>Revenue!$C$19:$C$21</c:f>
              <c:numCache>
                <c:formatCode>_("$"* #,##0.00_);_("$"* \(#,##0.00\);_("$"* "-"??_);_(@_)</c:formatCode>
                <c:ptCount val="3"/>
                <c:pt idx="0">
                  <c:v>826000.74</c:v>
                </c:pt>
                <c:pt idx="1">
                  <c:v>457572.72</c:v>
                </c:pt>
                <c:pt idx="2">
                  <c:v>80289.370000000112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0B-4BBC-A2AD-A0C055636E5E}"/>
            </c:ext>
          </c:extLst>
        </c:ser>
        <c:ser>
          <c:idx val="2"/>
          <c:order val="2"/>
          <c:tx>
            <c:strRef>
              <c:f>Revenue!$D$18</c:f>
              <c:strCache>
                <c:ptCount val="1"/>
                <c:pt idx="0">
                  <c:v>YTD Budget</c:v>
                </c:pt>
              </c:strCache>
            </c:strRef>
          </c:tx>
          <c:spPr>
            <a:blipFill>
              <a:blip xmlns:r="http://schemas.openxmlformats.org/officeDocument/2006/relationships" r:embed="rId3">
                <a:duotone>
                  <a:schemeClr val="accent5">
                    <a:shade val="74000"/>
                    <a:satMod val="130000"/>
                    <a:lumMod val="90000"/>
                  </a:schemeClr>
                  <a:schemeClr val="accent5">
                    <a:tint val="94000"/>
                    <a:satMod val="120000"/>
                    <a:lumMod val="104000"/>
                  </a:schemeClr>
                </a:duotone>
              </a:blip>
              <a:tile tx="0" ty="0" sx="100000" sy="100000" flip="none" algn="tl"/>
            </a:blipFill>
            <a:ln>
              <a:noFill/>
            </a:ln>
            <a:effectLst/>
          </c:spPr>
          <c:invertIfNegative val="0"/>
          <c:cat>
            <c:strRef>
              <c:f>Revenue!$A$19:$A$21</c:f>
              <c:strCache>
                <c:ptCount val="3"/>
                <c:pt idx="0">
                  <c:v>Water Sales</c:v>
                </c:pt>
                <c:pt idx="1">
                  <c:v>Sewer Sales</c:v>
                </c:pt>
                <c:pt idx="2">
                  <c:v>Other Income</c:v>
                </c:pt>
              </c:strCache>
            </c:strRef>
          </c:cat>
          <c:val>
            <c:numRef>
              <c:f>Revenue!$D$19:$D$21</c:f>
              <c:numCache>
                <c:formatCode>_("$"* #,##0.00_);_("$"* \(#,##0.00\);_("$"* "-"??_);_(@_)</c:formatCode>
                <c:ptCount val="3"/>
                <c:pt idx="0">
                  <c:v>889150</c:v>
                </c:pt>
                <c:pt idx="1">
                  <c:v>447357.5</c:v>
                </c:pt>
                <c:pt idx="2">
                  <c:v>51755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00B-4BBC-A2AD-A0C055636E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39452240"/>
        <c:axId val="439451816"/>
      </c:barChart>
      <c:catAx>
        <c:axId val="4394522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9451816"/>
        <c:crosses val="autoZero"/>
        <c:auto val="1"/>
        <c:lblAlgn val="ctr"/>
        <c:lblOffset val="100"/>
        <c:noMultiLvlLbl val="0"/>
      </c:catAx>
      <c:valAx>
        <c:axId val="43945181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.00_);_(&quot;$&quot;* \(#,##0.00\);_(&quot;$&quot;* &quot;-&quot;??_);_(@_)" sourceLinked="1"/>
        <c:majorTickMark val="none"/>
        <c:minorTickMark val="none"/>
        <c:tickLblPos val="nextTo"/>
        <c:crossAx val="439452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304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304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B9EA08-FF7B-4DF6-AB0F-9C58E2952DC8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7FD668-3DAF-4B50-8BD3-000F8F2C5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0483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79B66D3-D5ED-4902-8DCF-85F13F4ED4A3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4D06F07-8A9C-48FF-8D94-5D5AAF9C0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460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06F07-8A9C-48FF-8D94-5D5AAF9C02E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886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06F07-8A9C-48FF-8D94-5D5AAF9C02E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115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06F07-8A9C-48FF-8D94-5D5AAF9C02E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689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06F07-8A9C-48FF-8D94-5D5AAF9C02E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73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06F07-8A9C-48FF-8D94-5D5AAF9C02E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6527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06F07-8A9C-48FF-8D94-5D5AAF9C02E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9925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MY</a:t>
            </a:r>
            <a:r>
              <a:rPr lang="en-US" baseline="0" dirty="0" smtClean="0"/>
              <a:t> CU .10% for 6 &amp; 12 month/BTH .35% for 1yr/FNB Gilmer .35% 6mo &amp; .4 12mo/CNB ??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06F07-8A9C-48FF-8D94-5D5AAF9C02E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522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038A619-C039-47DF-BB1C-AF0A8D7B296F}" type="datetime1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9FD766A-1C02-441C-A5E7-BF3462A314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8437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78D12-DAB5-4172-A3A1-9CCAC20E29BB}" type="datetime1">
              <a:rPr lang="en-US" smtClean="0"/>
              <a:t>4/14/2022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D766A-1C02-441C-A5E7-BF3462A31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743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5B6F5-AA7C-43D9-BC9E-E29013780970}" type="datetime1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D766A-1C02-441C-A5E7-BF3462A314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7254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5D563-0FC2-48A6-AA05-30DAE3871A1D}" type="datetime1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D766A-1C02-441C-A5E7-BF3462A314C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84662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39D17-1D2B-43C3-BF31-C29E479B9627}" type="datetime1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D766A-1C02-441C-A5E7-BF3462A31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156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B3F1-0F26-48BB-BEEC-71518BCC4AAB}" type="datetime1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D766A-1C02-441C-A5E7-BF3462A314C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40295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606D1-2A83-444D-BEF7-27141CBF0BD7}" type="datetime1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D766A-1C02-441C-A5E7-BF3462A314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7392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F0ABE-3B82-473A-BCDC-381E73BE4239}" type="datetime1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D766A-1C02-441C-A5E7-BF3462A314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811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39AE-1634-47D6-98CE-26969B009E5F}" type="datetime1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D766A-1C02-441C-A5E7-BF3462A314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6347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A1F02-767B-473B-B50B-E0E50373222E}" type="datetime1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D766A-1C02-441C-A5E7-BF3462A31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368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1AD5E-B530-4C5C-8CD7-3EBF1B2E25C0}" type="datetime1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D766A-1C02-441C-A5E7-BF3462A314C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934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6274-66E2-46EA-B7DC-9DD75F9BAC68}" type="datetime1">
              <a:rPr lang="en-US" smtClean="0"/>
              <a:t>4/14/2022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D766A-1C02-441C-A5E7-BF3462A31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366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33047-1DF1-4FE8-89A8-2C11C68592A6}" type="datetime1">
              <a:rPr lang="en-US" smtClean="0"/>
              <a:t>4/14/2022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D766A-1C02-441C-A5E7-BF3462A314C3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9355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BD599-3684-4938-A2C9-B382F6E4F31A}" type="datetime1">
              <a:rPr lang="en-US" smtClean="0"/>
              <a:t>4/14/2022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D766A-1C02-441C-A5E7-BF3462A314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4302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2B54E-AEA7-43A3-AFDE-916FE079EEAA}" type="datetime1">
              <a:rPr lang="en-US" smtClean="0"/>
              <a:t>4/14/2022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D766A-1C02-441C-A5E7-BF3462A31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459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F269-5E88-45A9-AE51-A54D98543456}" type="datetime1">
              <a:rPr lang="en-US" smtClean="0"/>
              <a:t>4/14/2022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D766A-1C02-441C-A5E7-BF3462A314C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7340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045CE-9694-4A39-9D9F-EDF58D2A4277}" type="datetime1">
              <a:rPr lang="en-US" smtClean="0"/>
              <a:t>4/14/2022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D766A-1C02-441C-A5E7-BF3462A31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409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2B94C64-A4E1-4BD5-91F0-B90B0F39E50D}" type="datetime1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9FD766A-1C02-441C-A5E7-BF3462A31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184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City of Mineola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Second Quarter, FY 2021-2022</a:t>
            </a:r>
          </a:p>
          <a:p>
            <a:r>
              <a:rPr lang="en-US" dirty="0" smtClean="0"/>
              <a:t>Financial Reports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90" y="125884"/>
            <a:ext cx="2673668" cy="204043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D766A-1C02-441C-A5E7-BF3462A314C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47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751114"/>
          </a:xfrm>
        </p:spPr>
        <p:txBody>
          <a:bodyPr/>
          <a:lstStyle/>
          <a:p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Water Fund Revenue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9695" y="1443446"/>
            <a:ext cx="4119321" cy="1395548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 smtClean="0"/>
              <a:t>Water Sales YTD at 93% of budget.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 smtClean="0"/>
              <a:t>Sewer Sales YTD at 102%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 smtClean="0"/>
              <a:t>Total Revenue for Water Fund 98%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188" y="3732567"/>
            <a:ext cx="4672257" cy="1295200"/>
          </a:xfrm>
          <a:prstGeom prst="rect">
            <a:avLst/>
          </a:prstGeom>
        </p:spPr>
      </p:pic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2165709"/>
              </p:ext>
            </p:extLst>
          </p:nvPr>
        </p:nvGraphicFramePr>
        <p:xfrm>
          <a:off x="5418138" y="982663"/>
          <a:ext cx="5470525" cy="4892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D766A-1C02-441C-A5E7-BF3462A314C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91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860854"/>
          </a:xfrm>
        </p:spPr>
        <p:txBody>
          <a:bodyPr/>
          <a:lstStyle/>
          <a:p>
            <a:r>
              <a:rPr lang="en-US" dirty="0" smtClean="0"/>
              <a:t>Water Fund Revenue</a:t>
            </a:r>
            <a:endParaRPr lang="en-US" dirty="0"/>
          </a:p>
        </p:txBody>
      </p:sp>
      <p:sp>
        <p:nvSpPr>
          <p:cNvPr id="6" name="Text Placeholder 10"/>
          <p:cNvSpPr txBox="1">
            <a:spLocks/>
          </p:cNvSpPr>
          <p:nvPr/>
        </p:nvSpPr>
        <p:spPr>
          <a:xfrm>
            <a:off x="839788" y="1318054"/>
            <a:ext cx="3854132" cy="1356360"/>
          </a:xfrm>
          <a:prstGeom prst="rect">
            <a:avLst/>
          </a:prstGeom>
          <a:ln w="15875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2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0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9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9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9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9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9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9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i="1" dirty="0" smtClean="0">
                <a:solidFill>
                  <a:schemeClr val="accent6">
                    <a:lumMod val="50000"/>
                  </a:schemeClr>
                </a:solidFill>
              </a:rPr>
              <a:t>YTD Budget 	$1,388,262.50</a:t>
            </a:r>
          </a:p>
          <a:p>
            <a:r>
              <a:rPr lang="en-US" sz="2000" b="1" i="1" dirty="0" smtClean="0">
                <a:solidFill>
                  <a:schemeClr val="accent6">
                    <a:lumMod val="50000"/>
                  </a:schemeClr>
                </a:solidFill>
              </a:rPr>
              <a:t>YTD Actual	       $1,363,862.83</a:t>
            </a:r>
          </a:p>
          <a:p>
            <a:r>
              <a:rPr lang="en-US" sz="2000" b="1" i="1" dirty="0" smtClean="0">
                <a:solidFill>
                  <a:schemeClr val="accent6">
                    <a:lumMod val="50000"/>
                  </a:schemeClr>
                </a:solidFill>
              </a:rPr>
              <a:t>Variance (+/-)	$  24,399.67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456" y="3847001"/>
            <a:ext cx="4238625" cy="1362075"/>
          </a:xfrm>
          <a:prstGeom prst="rect">
            <a:avLst/>
          </a:prstGeom>
        </p:spPr>
      </p:pic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4897317"/>
              </p:ext>
            </p:extLst>
          </p:nvPr>
        </p:nvGraphicFramePr>
        <p:xfrm>
          <a:off x="5418138" y="982663"/>
          <a:ext cx="5470525" cy="4892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D766A-1C02-441C-A5E7-BF3462A314C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30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047509"/>
          </a:xfrm>
        </p:spPr>
        <p:txBody>
          <a:bodyPr/>
          <a:lstStyle/>
          <a:p>
            <a:r>
              <a:rPr lang="en-US" dirty="0" smtClean="0"/>
              <a:t>Water Fund Expenditures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27908" y="2960915"/>
            <a:ext cx="3405051" cy="2377440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 smtClean="0"/>
              <a:t>Water Fund Expenditures at 84% of YTD budget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 smtClean="0"/>
              <a:t>At 42% of Total Budget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6298397"/>
              </p:ext>
            </p:extLst>
          </p:nvPr>
        </p:nvGraphicFramePr>
        <p:xfrm>
          <a:off x="5418138" y="982663"/>
          <a:ext cx="5470525" cy="4892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D766A-1C02-441C-A5E7-BF3462A314C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44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523" y="545510"/>
            <a:ext cx="3932237" cy="633277"/>
          </a:xfrm>
        </p:spPr>
        <p:txBody>
          <a:bodyPr/>
          <a:lstStyle/>
          <a:p>
            <a:r>
              <a:rPr lang="en-US" dirty="0" smtClean="0"/>
              <a:t>Water Fund Expenditures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75" y="1178787"/>
            <a:ext cx="3514725" cy="1812063"/>
          </a:xfrm>
        </p:spPr>
        <p:txBody>
          <a:bodyPr>
            <a:normAutofit/>
          </a:bodyPr>
          <a:lstStyle/>
          <a:p>
            <a:r>
              <a:rPr lang="en-US" b="1" dirty="0" smtClean="0"/>
              <a:t>(2nd Quarter FY 22)</a:t>
            </a:r>
            <a:endParaRPr lang="en-US" b="1" dirty="0"/>
          </a:p>
          <a:p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YTD Budget </a:t>
            </a:r>
            <a:r>
              <a:rPr lang="en-US" b="1" i="1" dirty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$1,414,192.77</a:t>
            </a:r>
            <a:endParaRPr lang="en-US" b="1" i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YTD  Actual</a:t>
            </a:r>
            <a:r>
              <a:rPr lang="en-US" b="1" i="1" dirty="0">
                <a:solidFill>
                  <a:schemeClr val="accent6">
                    <a:lumMod val="50000"/>
                  </a:schemeClr>
                </a:solidFill>
              </a:rPr>
              <a:t>	 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$1,194,234.77</a:t>
            </a:r>
            <a:endParaRPr lang="en-US" b="1" i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b="1" i="1" dirty="0">
                <a:solidFill>
                  <a:schemeClr val="accent6">
                    <a:lumMod val="50000"/>
                  </a:schemeClr>
                </a:solidFill>
              </a:rPr>
              <a:t>Variance 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(+/-)      $219,958.00</a:t>
            </a:r>
            <a:endParaRPr lang="en-US" b="1" i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917" y="3829416"/>
            <a:ext cx="4248150" cy="1362075"/>
          </a:xfrm>
          <a:prstGeom prst="rect">
            <a:avLst/>
          </a:prstGeom>
        </p:spPr>
      </p:pic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149800"/>
              </p:ext>
            </p:extLst>
          </p:nvPr>
        </p:nvGraphicFramePr>
        <p:xfrm>
          <a:off x="5418138" y="982663"/>
          <a:ext cx="5470525" cy="4892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D766A-1C02-441C-A5E7-BF3462A314C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20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320" y="723900"/>
            <a:ext cx="5583056" cy="543254"/>
          </a:xfrm>
        </p:spPr>
        <p:txBody>
          <a:bodyPr/>
          <a:lstStyle/>
          <a:p>
            <a:r>
              <a:rPr lang="en-US" dirty="0" smtClean="0"/>
              <a:t>Water Fund </a:t>
            </a:r>
            <a:r>
              <a:rPr lang="en-US" sz="2400" dirty="0" smtClean="0"/>
              <a:t>Revenue &amp; Expense (3yr)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9" y="1356553"/>
            <a:ext cx="7737066" cy="1462847"/>
          </a:xfrm>
        </p:spPr>
        <p:txBody>
          <a:bodyPr>
            <a:normAutofit fontScale="85000" lnSpcReduction="2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 smtClean="0"/>
              <a:t>FY 2018-2019 </a:t>
            </a:r>
            <a:r>
              <a:rPr lang="en-US" sz="2000" dirty="0"/>
              <a:t>Revenues exceeded Expenditures by </a:t>
            </a:r>
            <a:r>
              <a:rPr lang="en-US" sz="2000" b="1" dirty="0" smtClean="0">
                <a:solidFill>
                  <a:srgbClr val="00B050"/>
                </a:solidFill>
              </a:rPr>
              <a:t>$188,094.62</a:t>
            </a:r>
            <a:endParaRPr lang="en-US" sz="2000" b="1" dirty="0">
              <a:solidFill>
                <a:srgbClr val="00B05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/>
              <a:t>FY </a:t>
            </a:r>
            <a:r>
              <a:rPr lang="en-US" sz="2000" dirty="0" smtClean="0"/>
              <a:t>2019-2020 </a:t>
            </a:r>
            <a:r>
              <a:rPr lang="en-US" sz="2000" dirty="0"/>
              <a:t>Revenues exceeded Expenditures by </a:t>
            </a:r>
            <a:r>
              <a:rPr lang="en-US" sz="2000" b="1" dirty="0" smtClean="0">
                <a:solidFill>
                  <a:srgbClr val="00B050"/>
                </a:solidFill>
              </a:rPr>
              <a:t>$214,606.26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 smtClean="0"/>
              <a:t>FY 2020-2021 </a:t>
            </a:r>
            <a:r>
              <a:rPr lang="en-US" sz="2000" dirty="0"/>
              <a:t>Revenues exceeded Expenditures by </a:t>
            </a:r>
            <a:r>
              <a:rPr lang="en-US" sz="2000" b="1" dirty="0" smtClean="0">
                <a:solidFill>
                  <a:srgbClr val="00B050"/>
                </a:solidFill>
              </a:rPr>
              <a:t>$45,980.34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/>
              <a:t>YTD </a:t>
            </a:r>
            <a:r>
              <a:rPr lang="en-US" sz="2000" dirty="0" smtClean="0"/>
              <a:t>2021-2022 Revenues exceeded Expenditures by </a:t>
            </a:r>
            <a:r>
              <a:rPr lang="en-US" sz="2000" b="1" dirty="0">
                <a:solidFill>
                  <a:srgbClr val="00B050"/>
                </a:solidFill>
              </a:rPr>
              <a:t>$169,628.06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00B05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00B050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5778609"/>
              </p:ext>
            </p:extLst>
          </p:nvPr>
        </p:nvGraphicFramePr>
        <p:xfrm>
          <a:off x="1713768" y="3083169"/>
          <a:ext cx="763905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D766A-1C02-441C-A5E7-BF3462A314C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45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180" y="615951"/>
            <a:ext cx="3932237" cy="577124"/>
          </a:xfrm>
        </p:spPr>
        <p:txBody>
          <a:bodyPr/>
          <a:lstStyle/>
          <a:p>
            <a:r>
              <a:rPr lang="en-US" dirty="0" smtClean="0"/>
              <a:t>Water Fund Balance</a:t>
            </a:r>
            <a:endParaRPr lang="en-US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1212079" y="1393644"/>
            <a:ext cx="2950617" cy="14714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History of Cash Account balances as of March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8585" y="3293086"/>
            <a:ext cx="2237277" cy="2147336"/>
          </a:xfrm>
          <a:prstGeom prst="rect">
            <a:avLst/>
          </a:prstGeom>
        </p:spPr>
      </p:pic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7402671"/>
              </p:ext>
            </p:extLst>
          </p:nvPr>
        </p:nvGraphicFramePr>
        <p:xfrm>
          <a:off x="5213838" y="982663"/>
          <a:ext cx="5943600" cy="4892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D766A-1C02-441C-A5E7-BF3462A314C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5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4088" y="1200150"/>
            <a:ext cx="3932237" cy="530225"/>
          </a:xfrm>
        </p:spPr>
        <p:txBody>
          <a:bodyPr>
            <a:normAutofit/>
          </a:bodyPr>
          <a:lstStyle/>
          <a:p>
            <a:r>
              <a:rPr lang="en-US" dirty="0" smtClean="0"/>
              <a:t>Cash Balances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7913" y="3170766"/>
            <a:ext cx="3932237" cy="251565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Total City Funds, including bond funds</a:t>
            </a:r>
          </a:p>
          <a:p>
            <a:r>
              <a:rPr lang="en-US" sz="2000" dirty="0" smtClean="0"/>
              <a:t>Interest rates dropped significantly due to COVID-19, </a:t>
            </a:r>
            <a:r>
              <a:rPr lang="en-US" sz="2000" dirty="0" err="1" smtClean="0"/>
              <a:t>TexPool</a:t>
            </a:r>
            <a:r>
              <a:rPr lang="en-US" sz="2000" dirty="0" smtClean="0"/>
              <a:t> and Money Markets both have a low rate of return.</a:t>
            </a:r>
          </a:p>
          <a:p>
            <a:endParaRPr lang="en-US" sz="24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6059974"/>
              </p:ext>
            </p:extLst>
          </p:nvPr>
        </p:nvGraphicFramePr>
        <p:xfrm>
          <a:off x="5222632" y="982663"/>
          <a:ext cx="5802922" cy="4892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D766A-1C02-441C-A5E7-BF3462A314C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90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39" y="721723"/>
            <a:ext cx="3932237" cy="685800"/>
          </a:xfrm>
        </p:spPr>
        <p:txBody>
          <a:bodyPr/>
          <a:lstStyle/>
          <a:p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Interest Rates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8368" y="1542924"/>
            <a:ext cx="2634931" cy="4348098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/>
              <a:t>As of March 2022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/>
              <a:t>$3,536,967.41 @ </a:t>
            </a:r>
            <a:r>
              <a:rPr lang="en-US" dirty="0" err="1" smtClean="0"/>
              <a:t>TexPool</a:t>
            </a:r>
            <a:r>
              <a:rPr lang="en-US" dirty="0" smtClean="0"/>
              <a:t> Prime at 0.2716%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/>
              <a:t>$6,592,620.44 in Money Markets at 0.20%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/>
              <a:t>Rate shopping to purchase CD’s for funds not needed for immediate expenditure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2640224"/>
              </p:ext>
            </p:extLst>
          </p:nvPr>
        </p:nvGraphicFramePr>
        <p:xfrm>
          <a:off x="3829050" y="880695"/>
          <a:ext cx="6440365" cy="2510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5651640"/>
              </p:ext>
            </p:extLst>
          </p:nvPr>
        </p:nvGraphicFramePr>
        <p:xfrm>
          <a:off x="3745157" y="3391268"/>
          <a:ext cx="6700105" cy="2649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D766A-1C02-441C-A5E7-BF3462A314C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6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940525"/>
            <a:ext cx="3718455" cy="948751"/>
          </a:xfrm>
        </p:spPr>
        <p:txBody>
          <a:bodyPr/>
          <a:lstStyle/>
          <a:p>
            <a:r>
              <a:rPr lang="en-US" dirty="0" smtClean="0"/>
              <a:t>Total Debt Service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Total Outstanding Debt at the end of FY 2020-2021 </a:t>
            </a:r>
          </a:p>
          <a:p>
            <a:r>
              <a:rPr lang="en-US" b="1" dirty="0" smtClean="0"/>
              <a:t>$17,524,686.00</a:t>
            </a:r>
          </a:p>
          <a:p>
            <a:r>
              <a:rPr lang="en-US" dirty="0" smtClean="0"/>
              <a:t>Water &amp; Sewer		$10,751,984.00</a:t>
            </a:r>
          </a:p>
          <a:p>
            <a:r>
              <a:rPr lang="en-US" dirty="0" smtClean="0"/>
              <a:t>Sales Tax (MEDC) 	$  3,999,426.00</a:t>
            </a:r>
          </a:p>
          <a:p>
            <a:r>
              <a:rPr lang="en-US" dirty="0" smtClean="0"/>
              <a:t>I&amp;S (Property Tax) 	$  2,773,276.00</a:t>
            </a:r>
          </a:p>
          <a:p>
            <a:r>
              <a:rPr lang="en-US" i="1" dirty="0" smtClean="0"/>
              <a:t>Final Payment 2037</a:t>
            </a:r>
          </a:p>
          <a:p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8080829"/>
              </p:ext>
            </p:extLst>
          </p:nvPr>
        </p:nvGraphicFramePr>
        <p:xfrm>
          <a:off x="5418138" y="982663"/>
          <a:ext cx="5470525" cy="4892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D766A-1C02-441C-A5E7-BF3462A314C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46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940525"/>
            <a:ext cx="3718455" cy="1213590"/>
          </a:xfrm>
        </p:spPr>
        <p:txBody>
          <a:bodyPr>
            <a:normAutofit/>
          </a:bodyPr>
          <a:lstStyle/>
          <a:p>
            <a:r>
              <a:rPr lang="en-US" dirty="0" smtClean="0"/>
              <a:t>Total Debt Service</a:t>
            </a:r>
            <a:br>
              <a:rPr lang="en-US" dirty="0" smtClean="0"/>
            </a:br>
            <a:r>
              <a:rPr lang="en-US" dirty="0" smtClean="0"/>
              <a:t>per Repayment Source</a:t>
            </a:r>
            <a:br>
              <a:rPr lang="en-US" dirty="0" smtClean="0"/>
            </a:br>
            <a:r>
              <a:rPr lang="en-US" dirty="0" smtClean="0"/>
              <a:t>FY 2022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4"/>
            <a:ext cx="3718455" cy="2844273"/>
          </a:xfrm>
        </p:spPr>
        <p:txBody>
          <a:bodyPr>
            <a:normAutofit/>
          </a:bodyPr>
          <a:lstStyle/>
          <a:p>
            <a:r>
              <a:rPr lang="en-US" dirty="0" smtClean="0"/>
              <a:t>The city refinanced bonds at the end of fiscal year 2019, reducing total debt service by almost $141,000.  </a:t>
            </a:r>
          </a:p>
          <a:p>
            <a:r>
              <a:rPr lang="en-US" dirty="0" smtClean="0"/>
              <a:t>Currently in the process of </a:t>
            </a:r>
            <a:r>
              <a:rPr lang="en-US" dirty="0" smtClean="0"/>
              <a:t>issuing </a:t>
            </a:r>
            <a:r>
              <a:rPr lang="en-US" dirty="0" smtClean="0"/>
              <a:t>new bonds for $4M to complete construction of the Wastewater Treatment </a:t>
            </a:r>
            <a:r>
              <a:rPr lang="en-US" dirty="0" smtClean="0"/>
              <a:t>Plant</a:t>
            </a:r>
          </a:p>
          <a:p>
            <a:r>
              <a:rPr lang="en-US" dirty="0" smtClean="0"/>
              <a:t>Not going to refinance existing bonds now as rates have increased enough to make it more costly to refinance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5064045"/>
              </p:ext>
            </p:extLst>
          </p:nvPr>
        </p:nvGraphicFramePr>
        <p:xfrm>
          <a:off x="5418138" y="982663"/>
          <a:ext cx="5470525" cy="4892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D766A-1C02-441C-A5E7-BF3462A314C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45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General Fund Revenue</a:t>
            </a:r>
            <a:b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en-US" baseline="30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nd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Quarter FY 22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0099" y="3261946"/>
            <a:ext cx="444011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General Fund Budget 	$4,870,015.00</a:t>
            </a:r>
          </a:p>
          <a:p>
            <a:r>
              <a:rPr lang="en-US" dirty="0" smtClean="0"/>
              <a:t>Total YTD Budget (50%)	$2,435,007.50</a:t>
            </a:r>
          </a:p>
          <a:p>
            <a:r>
              <a:rPr lang="en-US" dirty="0" smtClean="0"/>
              <a:t>Total YTD Revenues	$3,217,051.24</a:t>
            </a:r>
          </a:p>
          <a:p>
            <a:endParaRPr lang="en-US" dirty="0"/>
          </a:p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Variance (+/-)		+$782,043.74</a:t>
            </a:r>
          </a:p>
          <a:p>
            <a:endParaRPr lang="en-US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dirty="0" smtClean="0"/>
              <a:t>Revenues at 66% of total budget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3025332"/>
              </p:ext>
            </p:extLst>
          </p:nvPr>
        </p:nvGraphicFramePr>
        <p:xfrm>
          <a:off x="5418138" y="982663"/>
          <a:ext cx="5470525" cy="4892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D766A-1C02-441C-A5E7-BF3462A314C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46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186919" y="1333878"/>
            <a:ext cx="3932237" cy="729343"/>
          </a:xfrm>
        </p:spPr>
        <p:txBody>
          <a:bodyPr>
            <a:normAutofit/>
          </a:bodyPr>
          <a:lstStyle/>
          <a:p>
            <a:r>
              <a:rPr lang="en-US" dirty="0" smtClean="0"/>
              <a:t>General Fund Revenue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u="sng" dirty="0" smtClean="0"/>
              <a:t>By Source</a:t>
            </a:r>
          </a:p>
          <a:p>
            <a:r>
              <a:rPr lang="en-US" dirty="0" smtClean="0"/>
              <a:t>Property Tax 39% </a:t>
            </a:r>
          </a:p>
          <a:p>
            <a:r>
              <a:rPr lang="en-US" dirty="0" smtClean="0"/>
              <a:t>Sales Tax 29%</a:t>
            </a:r>
          </a:p>
          <a:p>
            <a:r>
              <a:rPr lang="en-US" dirty="0" smtClean="0"/>
              <a:t>All Others 32%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1811228"/>
              </p:ext>
            </p:extLst>
          </p:nvPr>
        </p:nvGraphicFramePr>
        <p:xfrm>
          <a:off x="5418138" y="982663"/>
          <a:ext cx="5470525" cy="4892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D766A-1C02-441C-A5E7-BF3462A314C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4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Property Tax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Received $1,261,975.92 YTD</a:t>
            </a:r>
          </a:p>
          <a:p>
            <a:r>
              <a:rPr lang="en-US" dirty="0" smtClean="0"/>
              <a:t>3% Increase over last YTD</a:t>
            </a:r>
          </a:p>
          <a:p>
            <a:r>
              <a:rPr lang="en-US" dirty="0" smtClean="0"/>
              <a:t>94.53% of Total Budget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041317"/>
              </p:ext>
            </p:extLst>
          </p:nvPr>
        </p:nvGraphicFramePr>
        <p:xfrm>
          <a:off x="5418138" y="982663"/>
          <a:ext cx="5470525" cy="4892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D766A-1C02-441C-A5E7-BF3462A314C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031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Sales Tax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/>
              <a:t>Sales Tax up 15.83% over Last YTD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/>
              <a:t>Budgeted 3.28% increase over Last Year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/>
              <a:t>YTD Actual		$1,391,441.94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/>
              <a:t>YTD Budget		$1,306,013.55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/>
              <a:t>Variance (+/-)</a:t>
            </a:r>
            <a:r>
              <a:rPr lang="en-US" dirty="0"/>
              <a:t>	</a:t>
            </a:r>
            <a:r>
              <a:rPr lang="en-US" dirty="0" smtClean="0"/>
              <a:t>+ $85,428.39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1885313"/>
              </p:ext>
            </p:extLst>
          </p:nvPr>
        </p:nvGraphicFramePr>
        <p:xfrm>
          <a:off x="5418138" y="982663"/>
          <a:ext cx="5470525" cy="4892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D766A-1C02-441C-A5E7-BF3462A314C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02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047509"/>
          </a:xfrm>
        </p:spPr>
        <p:txBody>
          <a:bodyPr/>
          <a:lstStyle/>
          <a:p>
            <a:r>
              <a:rPr lang="en-US" dirty="0" smtClean="0"/>
              <a:t>General Fund Expenditures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99865" y="3023153"/>
            <a:ext cx="3076340" cy="1810104"/>
          </a:xfrm>
          <a:solidFill>
            <a:schemeClr val="lt1"/>
          </a:solidFill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 smtClean="0"/>
              <a:t>General Fund Expenditures at 92% of YTD budget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 smtClean="0"/>
              <a:t>At 46.12% of Total Budget</a:t>
            </a:r>
          </a:p>
          <a:p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3055704"/>
              </p:ext>
            </p:extLst>
          </p:nvPr>
        </p:nvGraphicFramePr>
        <p:xfrm>
          <a:off x="5418138" y="982663"/>
          <a:ext cx="5470525" cy="4892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D766A-1C02-441C-A5E7-BF3462A314C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0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047509"/>
          </a:xfrm>
        </p:spPr>
        <p:txBody>
          <a:bodyPr/>
          <a:lstStyle/>
          <a:p>
            <a:r>
              <a:rPr lang="en-US" dirty="0" smtClean="0"/>
              <a:t>General Fund Expenditures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half" idx="2"/>
          </p:nvPr>
        </p:nvSpPr>
        <p:spPr>
          <a:xfrm>
            <a:off x="981075" y="1504950"/>
            <a:ext cx="3543300" cy="1809749"/>
          </a:xfr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000" b="1" dirty="0" smtClean="0"/>
              <a:t>(YTD FY 22)</a:t>
            </a:r>
          </a:p>
          <a:p>
            <a:r>
              <a:rPr lang="en-US" sz="2000" b="1" i="1" dirty="0" smtClean="0">
                <a:solidFill>
                  <a:schemeClr val="accent6">
                    <a:lumMod val="50000"/>
                  </a:schemeClr>
                </a:solidFill>
              </a:rPr>
              <a:t>YTD Budget    	$2,435,008.95</a:t>
            </a:r>
          </a:p>
          <a:p>
            <a:r>
              <a:rPr lang="en-US" sz="2000" b="1" i="1" dirty="0" smtClean="0">
                <a:solidFill>
                  <a:schemeClr val="accent6">
                    <a:lumMod val="50000"/>
                  </a:schemeClr>
                </a:solidFill>
              </a:rPr>
              <a:t>YTD Actual	       $2,245,866.00 </a:t>
            </a:r>
          </a:p>
          <a:p>
            <a:r>
              <a:rPr lang="en-US" sz="2000" b="1" i="1" dirty="0" smtClean="0">
                <a:solidFill>
                  <a:schemeClr val="accent6">
                    <a:lumMod val="50000"/>
                  </a:schemeClr>
                </a:solidFill>
              </a:rPr>
              <a:t>Variance (+/-)	$  189,142.95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075" y="3641847"/>
            <a:ext cx="4248150" cy="2124075"/>
          </a:xfrm>
          <a:prstGeom prst="rect">
            <a:avLst/>
          </a:prstGeom>
        </p:spPr>
      </p:pic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3333986"/>
              </p:ext>
            </p:extLst>
          </p:nvPr>
        </p:nvGraphicFramePr>
        <p:xfrm>
          <a:off x="5418138" y="982663"/>
          <a:ext cx="5470525" cy="4892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D766A-1C02-441C-A5E7-BF3462A314C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99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319" y="239487"/>
            <a:ext cx="5725931" cy="1005840"/>
          </a:xfrm>
        </p:spPr>
        <p:txBody>
          <a:bodyPr/>
          <a:lstStyle/>
          <a:p>
            <a:r>
              <a:rPr lang="en-US" dirty="0" smtClean="0"/>
              <a:t>General Fund </a:t>
            </a:r>
            <a:r>
              <a:rPr lang="en-US" sz="2400" dirty="0" smtClean="0"/>
              <a:t>Revenue &amp; Expense (3yr)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950" y="1400175"/>
            <a:ext cx="9315450" cy="1422538"/>
          </a:xfrm>
        </p:spPr>
        <p:txBody>
          <a:bodyPr>
            <a:normAutofit fontScale="92500" lnSpcReduction="2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FY 2018-2019 Revenues exceed Expenditures by </a:t>
            </a:r>
            <a:r>
              <a:rPr lang="en-US" sz="1800" b="1" dirty="0" smtClean="0">
                <a:solidFill>
                  <a:srgbClr val="00B050"/>
                </a:solidFill>
              </a:rPr>
              <a:t>$15,359.64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FY </a:t>
            </a:r>
            <a:r>
              <a:rPr lang="en-US" sz="1800" dirty="0" smtClean="0">
                <a:solidFill>
                  <a:schemeClr val="tx1"/>
                </a:solidFill>
              </a:rPr>
              <a:t>2019-2020 </a:t>
            </a:r>
            <a:r>
              <a:rPr lang="en-US" sz="1800" dirty="0">
                <a:solidFill>
                  <a:schemeClr val="tx1"/>
                </a:solidFill>
              </a:rPr>
              <a:t>Revenues exceed Expenditures by </a:t>
            </a:r>
            <a:r>
              <a:rPr lang="en-US" sz="1800" b="1" dirty="0" smtClean="0">
                <a:solidFill>
                  <a:srgbClr val="00B050"/>
                </a:solidFill>
              </a:rPr>
              <a:t>$293,594.02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FY 2020-2021 Revenues exceed Expenditures by </a:t>
            </a:r>
            <a:r>
              <a:rPr lang="en-US" sz="1800" b="1" dirty="0" smtClean="0">
                <a:solidFill>
                  <a:srgbClr val="00B050"/>
                </a:solidFill>
              </a:rPr>
              <a:t>$345,852.86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YTD FY 2021-2022 Revenues exceed Expenditures by </a:t>
            </a:r>
            <a:r>
              <a:rPr lang="en-US" sz="1800" b="1" dirty="0" smtClean="0">
                <a:solidFill>
                  <a:srgbClr val="00B050"/>
                </a:solidFill>
              </a:rPr>
              <a:t>$971,185.24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800" b="1" dirty="0">
              <a:solidFill>
                <a:srgbClr val="00B05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800" dirty="0" smtClean="0">
              <a:solidFill>
                <a:schemeClr val="tx1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2388962"/>
              </p:ext>
            </p:extLst>
          </p:nvPr>
        </p:nvGraphicFramePr>
        <p:xfrm>
          <a:off x="1576387" y="3066317"/>
          <a:ext cx="7648575" cy="3028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D766A-1C02-441C-A5E7-BF3462A314C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42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758142"/>
          </a:xfrm>
        </p:spPr>
        <p:txBody>
          <a:bodyPr/>
          <a:lstStyle/>
          <a:p>
            <a:r>
              <a:rPr lang="en-US" dirty="0" smtClean="0"/>
              <a:t>General Fund Balance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2079" y="1393644"/>
            <a:ext cx="2950617" cy="1471476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Cash Account balances as of March for last five years</a:t>
            </a:r>
          </a:p>
          <a:p>
            <a:pPr algn="l"/>
            <a:r>
              <a:rPr lang="en-US" dirty="0" smtClean="0"/>
              <a:t>Only considering Operating Funds and Investment Account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2739" y="3287590"/>
            <a:ext cx="2676892" cy="2286792"/>
          </a:xfrm>
          <a:prstGeom prst="rect">
            <a:avLst/>
          </a:prstGeom>
        </p:spPr>
      </p:pic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5008385"/>
              </p:ext>
            </p:extLst>
          </p:nvPr>
        </p:nvGraphicFramePr>
        <p:xfrm>
          <a:off x="5418138" y="982663"/>
          <a:ext cx="5470525" cy="4892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D766A-1C02-441C-A5E7-BF3462A314C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9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3125</TotalTime>
  <Words>697</Words>
  <Application>Microsoft Office PowerPoint</Application>
  <PresentationFormat>Widescreen</PresentationFormat>
  <Paragraphs>151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Garamond</vt:lpstr>
      <vt:lpstr>Organic</vt:lpstr>
      <vt:lpstr>City of Mineola</vt:lpstr>
      <vt:lpstr>General Fund Revenue 2nd Quarter FY 22</vt:lpstr>
      <vt:lpstr>General Fund Revenue</vt:lpstr>
      <vt:lpstr>Property Tax</vt:lpstr>
      <vt:lpstr>Sales Tax</vt:lpstr>
      <vt:lpstr>General Fund Expenditures</vt:lpstr>
      <vt:lpstr>General Fund Expenditures</vt:lpstr>
      <vt:lpstr>General Fund Revenue &amp; Expense (3yr)</vt:lpstr>
      <vt:lpstr>General Fund Balance</vt:lpstr>
      <vt:lpstr>Water Fund Revenue</vt:lpstr>
      <vt:lpstr>Water Fund Revenue</vt:lpstr>
      <vt:lpstr>Water Fund Expenditures</vt:lpstr>
      <vt:lpstr>Water Fund Expenditures</vt:lpstr>
      <vt:lpstr>Water Fund Revenue &amp; Expense (3yr)</vt:lpstr>
      <vt:lpstr>Water Fund Balance</vt:lpstr>
      <vt:lpstr>Cash Balances</vt:lpstr>
      <vt:lpstr>Interest Rates</vt:lpstr>
      <vt:lpstr>Total Debt Service</vt:lpstr>
      <vt:lpstr>Total Debt Service per Repayment Source FY 2022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of Mineola</dc:title>
  <dc:creator>CIndy Karch</dc:creator>
  <cp:lastModifiedBy>Cindy Karch</cp:lastModifiedBy>
  <cp:revision>172</cp:revision>
  <cp:lastPrinted>2019-04-16T19:21:56Z</cp:lastPrinted>
  <dcterms:created xsi:type="dcterms:W3CDTF">2017-01-03T16:59:01Z</dcterms:created>
  <dcterms:modified xsi:type="dcterms:W3CDTF">2022-04-14T20:12:00Z</dcterms:modified>
</cp:coreProperties>
</file>